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9" r:id="rId3"/>
    <p:sldId id="264" r:id="rId4"/>
    <p:sldId id="260" r:id="rId5"/>
    <p:sldId id="265" r:id="rId6"/>
    <p:sldId id="261" r:id="rId7"/>
    <p:sldId id="263" r:id="rId8"/>
    <p:sldId id="266" r:id="rId9"/>
    <p:sldId id="267" r:id="rId10"/>
    <p:sldId id="268" r:id="rId11"/>
    <p:sldId id="269" r:id="rId12"/>
    <p:sldId id="270" r:id="rId13"/>
    <p:sldId id="271" r:id="rId14"/>
    <p:sldId id="272" r:id="rId15"/>
    <p:sldId id="275" r:id="rId16"/>
    <p:sldId id="276" r:id="rId17"/>
    <p:sldId id="277" r:id="rId18"/>
    <p:sldId id="278" r:id="rId19"/>
    <p:sldId id="279" r:id="rId20"/>
    <p:sldId id="273" r:id="rId21"/>
    <p:sldId id="274" r:id="rId22"/>
    <p:sldId id="286" r:id="rId23"/>
    <p:sldId id="287" r:id="rId24"/>
    <p:sldId id="281" r:id="rId25"/>
    <p:sldId id="285" r:id="rId26"/>
    <p:sldId id="288" r:id="rId27"/>
    <p:sldId id="289"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6EA"/>
    <a:srgbClr val="829E5C"/>
    <a:srgbClr val="002145"/>
    <a:srgbClr val="012145"/>
    <a:srgbClr val="BFD62E"/>
    <a:srgbClr val="588D50"/>
    <a:srgbClr val="729452"/>
    <a:srgbClr val="87D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01"/>
    <p:restoredTop sz="94658"/>
  </p:normalViewPr>
  <p:slideViewPr>
    <p:cSldViewPr snapToGrid="0" snapToObjects="1">
      <p:cViewPr varScale="1">
        <p:scale>
          <a:sx n="130" d="100"/>
          <a:sy n="130" d="100"/>
        </p:scale>
        <p:origin x="516" y="96"/>
      </p:cViewPr>
      <p:guideLst>
        <p:guide orient="horz" pos="2160"/>
        <p:guide pos="3840"/>
      </p:guideLst>
    </p:cSldViewPr>
  </p:slideViewPr>
  <p:notesTextViewPr>
    <p:cViewPr>
      <p:scale>
        <a:sx n="1" d="1"/>
        <a:sy n="1" d="1"/>
      </p:scale>
      <p:origin x="0" y="0"/>
    </p:cViewPr>
  </p:notesTextViewPr>
  <p:sorterViewPr>
    <p:cViewPr>
      <p:scale>
        <a:sx n="100" d="100"/>
        <a:sy n="100" d="100"/>
      </p:scale>
      <p:origin x="0" y="-7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A1FD6-AE80-4869-AD43-659E9BBFF190}" type="doc">
      <dgm:prSet loTypeId="urn:microsoft.com/office/officeart/2005/8/layout/chevron1" loCatId="process" qsTypeId="urn:microsoft.com/office/officeart/2005/8/quickstyle/simple1" qsCatId="simple" csTypeId="urn:microsoft.com/office/officeart/2005/8/colors/colorful5" csCatId="colorful" phldr="1"/>
      <dgm:spPr/>
    </dgm:pt>
    <dgm:pt modelId="{D1BBEBAF-9C47-4F0C-A770-FDBF392EDD2C}">
      <dgm:prSet phldrT="[Tekst]"/>
      <dgm:spPr>
        <a:noFill/>
        <a:ln>
          <a:solidFill>
            <a:srgbClr val="92D050"/>
          </a:solidFill>
        </a:ln>
      </dgm:spPr>
      <dgm:t>
        <a:bodyPr/>
        <a:lstStyle/>
        <a:p>
          <a:r>
            <a:rPr lang="nl-NL" dirty="0">
              <a:solidFill>
                <a:schemeClr val="tx1"/>
              </a:solidFill>
            </a:rPr>
            <a:t>uitgangssituatie</a:t>
          </a:r>
        </a:p>
      </dgm:t>
    </dgm:pt>
    <dgm:pt modelId="{3243DDD1-7262-4A90-AD0B-049120E20A0E}" type="parTrans" cxnId="{72B70FB8-1338-4FC6-821E-8312C1DE0F7C}">
      <dgm:prSet/>
      <dgm:spPr/>
      <dgm:t>
        <a:bodyPr/>
        <a:lstStyle/>
        <a:p>
          <a:endParaRPr lang="nl-NL"/>
        </a:p>
      </dgm:t>
    </dgm:pt>
    <dgm:pt modelId="{F7375293-C47B-4829-AD66-3DE26D8A7AA9}" type="sibTrans" cxnId="{72B70FB8-1338-4FC6-821E-8312C1DE0F7C}">
      <dgm:prSet/>
      <dgm:spPr/>
      <dgm:t>
        <a:bodyPr/>
        <a:lstStyle/>
        <a:p>
          <a:endParaRPr lang="nl-NL"/>
        </a:p>
      </dgm:t>
    </dgm:pt>
    <dgm:pt modelId="{16862D75-D94F-4C82-8675-C66D202FBAC5}">
      <dgm:prSet phldrT="[Tekst]" custT="1"/>
      <dgm:spPr>
        <a:solidFill>
          <a:schemeClr val="accent6">
            <a:lumMod val="60000"/>
            <a:lumOff val="40000"/>
          </a:schemeClr>
        </a:solidFill>
        <a:ln>
          <a:noFill/>
        </a:ln>
      </dgm:spPr>
      <dgm:t>
        <a:bodyPr/>
        <a:lstStyle/>
        <a:p>
          <a:r>
            <a:rPr lang="nl-NL" sz="1600" i="0" dirty="0"/>
            <a:t>Aanpak</a:t>
          </a:r>
        </a:p>
      </dgm:t>
    </dgm:pt>
    <dgm:pt modelId="{3DE05676-2C04-4C33-AF72-AA22E1CFD602}" type="parTrans" cxnId="{C4D5AA35-327A-4BAD-AB26-1076A0DD2D92}">
      <dgm:prSet/>
      <dgm:spPr/>
      <dgm:t>
        <a:bodyPr/>
        <a:lstStyle/>
        <a:p>
          <a:endParaRPr lang="nl-NL"/>
        </a:p>
      </dgm:t>
    </dgm:pt>
    <dgm:pt modelId="{E65C5D67-3DA3-425A-96A3-BD0B3FCAB5B9}" type="sibTrans" cxnId="{C4D5AA35-327A-4BAD-AB26-1076A0DD2D92}">
      <dgm:prSet/>
      <dgm:spPr/>
      <dgm:t>
        <a:bodyPr/>
        <a:lstStyle/>
        <a:p>
          <a:endParaRPr lang="nl-NL"/>
        </a:p>
      </dgm:t>
    </dgm:pt>
    <dgm:pt modelId="{8D5E7E44-51CC-4673-8AC0-587B3C9D9BF6}">
      <dgm:prSet phldrT="[Tekst]" custT="1"/>
      <dgm:spPr>
        <a:solidFill>
          <a:schemeClr val="accent6">
            <a:lumMod val="75000"/>
          </a:schemeClr>
        </a:solidFill>
        <a:ln>
          <a:noFill/>
        </a:ln>
      </dgm:spPr>
      <dgm:t>
        <a:bodyPr/>
        <a:lstStyle/>
        <a:p>
          <a:r>
            <a:rPr lang="nl-NL" sz="1600" dirty="0"/>
            <a:t>Prestaties</a:t>
          </a:r>
        </a:p>
      </dgm:t>
    </dgm:pt>
    <dgm:pt modelId="{2043B244-B397-47D3-A39B-1ECDF51319C3}" type="parTrans" cxnId="{1A77B8AE-7441-403D-BDB8-E4A9D6E0B9A0}">
      <dgm:prSet/>
      <dgm:spPr/>
      <dgm:t>
        <a:bodyPr/>
        <a:lstStyle/>
        <a:p>
          <a:endParaRPr lang="nl-NL"/>
        </a:p>
      </dgm:t>
    </dgm:pt>
    <dgm:pt modelId="{0B5945FB-8680-478E-BC18-826E5C676B28}" type="sibTrans" cxnId="{1A77B8AE-7441-403D-BDB8-E4A9D6E0B9A0}">
      <dgm:prSet/>
      <dgm:spPr/>
      <dgm:t>
        <a:bodyPr/>
        <a:lstStyle/>
        <a:p>
          <a:endParaRPr lang="nl-NL"/>
        </a:p>
      </dgm:t>
    </dgm:pt>
    <dgm:pt modelId="{C4EB5330-DA51-40C1-9C75-364A6FDAC1C2}">
      <dgm:prSet phldrT="[Tekst]"/>
      <dgm:spPr>
        <a:noFill/>
        <a:ln>
          <a:solidFill>
            <a:srgbClr val="92D050"/>
          </a:solidFill>
        </a:ln>
      </dgm:spPr>
      <dgm:t>
        <a:bodyPr/>
        <a:lstStyle/>
        <a:p>
          <a:r>
            <a:rPr lang="nl-NL" dirty="0">
              <a:solidFill>
                <a:schemeClr val="tx1"/>
              </a:solidFill>
            </a:rPr>
            <a:t>effecten</a:t>
          </a:r>
        </a:p>
      </dgm:t>
    </dgm:pt>
    <dgm:pt modelId="{5EDA7B3B-10E9-4266-896D-82F633D7100F}" type="parTrans" cxnId="{C739BB9D-6ADE-4995-98B8-CFBC639CF865}">
      <dgm:prSet/>
      <dgm:spPr/>
      <dgm:t>
        <a:bodyPr/>
        <a:lstStyle/>
        <a:p>
          <a:endParaRPr lang="nl-NL"/>
        </a:p>
      </dgm:t>
    </dgm:pt>
    <dgm:pt modelId="{D078D0B5-37B4-461E-BB2F-74ACFE536FDF}" type="sibTrans" cxnId="{C739BB9D-6ADE-4995-98B8-CFBC639CF865}">
      <dgm:prSet/>
      <dgm:spPr/>
      <dgm:t>
        <a:bodyPr/>
        <a:lstStyle/>
        <a:p>
          <a:endParaRPr lang="nl-NL"/>
        </a:p>
      </dgm:t>
    </dgm:pt>
    <dgm:pt modelId="{ACD21FD4-6021-4353-A086-76EB800BB5BD}">
      <dgm:prSet phldrT="[Tekst]"/>
      <dgm:spPr>
        <a:noFill/>
        <a:ln>
          <a:solidFill>
            <a:srgbClr val="92D050"/>
          </a:solidFill>
        </a:ln>
      </dgm:spPr>
      <dgm:t>
        <a:bodyPr/>
        <a:lstStyle/>
        <a:p>
          <a:r>
            <a:rPr lang="nl-NL" dirty="0">
              <a:solidFill>
                <a:schemeClr val="tx1"/>
              </a:solidFill>
            </a:rPr>
            <a:t>impact</a:t>
          </a:r>
        </a:p>
      </dgm:t>
    </dgm:pt>
    <dgm:pt modelId="{988AB666-89EE-4C9B-9CB8-10942DAE9A75}" type="parTrans" cxnId="{DF2C4027-8415-4C0B-8413-B04E55340675}">
      <dgm:prSet/>
      <dgm:spPr/>
      <dgm:t>
        <a:bodyPr/>
        <a:lstStyle/>
        <a:p>
          <a:endParaRPr lang="nl-NL"/>
        </a:p>
      </dgm:t>
    </dgm:pt>
    <dgm:pt modelId="{413B0D1F-2C26-45C7-8E37-FA4C7DD8E3E0}" type="sibTrans" cxnId="{DF2C4027-8415-4C0B-8413-B04E55340675}">
      <dgm:prSet/>
      <dgm:spPr/>
      <dgm:t>
        <a:bodyPr/>
        <a:lstStyle/>
        <a:p>
          <a:endParaRPr lang="nl-NL"/>
        </a:p>
      </dgm:t>
    </dgm:pt>
    <dgm:pt modelId="{73B0FC78-111A-4C0E-B2A3-9101A56DB576}" type="pres">
      <dgm:prSet presAssocID="{273A1FD6-AE80-4869-AD43-659E9BBFF190}" presName="Name0" presStyleCnt="0">
        <dgm:presLayoutVars>
          <dgm:dir/>
          <dgm:animLvl val="lvl"/>
          <dgm:resizeHandles val="exact"/>
        </dgm:presLayoutVars>
      </dgm:prSet>
      <dgm:spPr/>
    </dgm:pt>
    <dgm:pt modelId="{470F6524-258F-4777-972F-9D547B6345B6}" type="pres">
      <dgm:prSet presAssocID="{D1BBEBAF-9C47-4F0C-A770-FDBF392EDD2C}" presName="parTxOnly" presStyleLbl="node1" presStyleIdx="0" presStyleCnt="5" custScaleY="82622">
        <dgm:presLayoutVars>
          <dgm:chMax val="0"/>
          <dgm:chPref val="0"/>
          <dgm:bulletEnabled val="1"/>
        </dgm:presLayoutVars>
      </dgm:prSet>
      <dgm:spPr/>
    </dgm:pt>
    <dgm:pt modelId="{3BD9ED60-422B-4D71-B8F1-F76805964DD8}" type="pres">
      <dgm:prSet presAssocID="{F7375293-C47B-4829-AD66-3DE26D8A7AA9}" presName="parTxOnlySpace" presStyleCnt="0"/>
      <dgm:spPr/>
    </dgm:pt>
    <dgm:pt modelId="{95786893-6204-450B-89BE-00DEC6CAB1FD}" type="pres">
      <dgm:prSet presAssocID="{16862D75-D94F-4C82-8675-C66D202FBAC5}" presName="parTxOnly" presStyleLbl="node1" presStyleIdx="1" presStyleCnt="5" custScaleY="122532">
        <dgm:presLayoutVars>
          <dgm:chMax val="0"/>
          <dgm:chPref val="0"/>
          <dgm:bulletEnabled val="1"/>
        </dgm:presLayoutVars>
      </dgm:prSet>
      <dgm:spPr/>
    </dgm:pt>
    <dgm:pt modelId="{739962F5-D76A-467F-B1CC-EA3BF255BA14}" type="pres">
      <dgm:prSet presAssocID="{E65C5D67-3DA3-425A-96A3-BD0B3FCAB5B9}" presName="parTxOnlySpace" presStyleCnt="0"/>
      <dgm:spPr/>
    </dgm:pt>
    <dgm:pt modelId="{9561369A-477B-49FE-922F-4DDE1600A1D9}" type="pres">
      <dgm:prSet presAssocID="{8D5E7E44-51CC-4673-8AC0-587B3C9D9BF6}" presName="parTxOnly" presStyleLbl="node1" presStyleIdx="2" presStyleCnt="5" custScaleY="123147">
        <dgm:presLayoutVars>
          <dgm:chMax val="0"/>
          <dgm:chPref val="0"/>
          <dgm:bulletEnabled val="1"/>
        </dgm:presLayoutVars>
      </dgm:prSet>
      <dgm:spPr/>
    </dgm:pt>
    <dgm:pt modelId="{9BBBCF21-0E9C-4C0A-8D0A-E96FD5C33458}" type="pres">
      <dgm:prSet presAssocID="{0B5945FB-8680-478E-BC18-826E5C676B28}" presName="parTxOnlySpace" presStyleCnt="0"/>
      <dgm:spPr/>
    </dgm:pt>
    <dgm:pt modelId="{046E108F-8748-4AB2-8A78-E8C685B6040E}" type="pres">
      <dgm:prSet presAssocID="{C4EB5330-DA51-40C1-9C75-364A6FDAC1C2}" presName="parTxOnly" presStyleLbl="node1" presStyleIdx="3" presStyleCnt="5" custScaleY="77769">
        <dgm:presLayoutVars>
          <dgm:chMax val="0"/>
          <dgm:chPref val="0"/>
          <dgm:bulletEnabled val="1"/>
        </dgm:presLayoutVars>
      </dgm:prSet>
      <dgm:spPr/>
    </dgm:pt>
    <dgm:pt modelId="{F9FA2FE8-29C6-4EB0-89E5-4F64B9AE695D}" type="pres">
      <dgm:prSet presAssocID="{D078D0B5-37B4-461E-BB2F-74ACFE536FDF}" presName="parTxOnlySpace" presStyleCnt="0"/>
      <dgm:spPr/>
    </dgm:pt>
    <dgm:pt modelId="{8D8FFDF4-3969-4740-930F-E46850716A38}" type="pres">
      <dgm:prSet presAssocID="{ACD21FD4-6021-4353-A086-76EB800BB5BD}" presName="parTxOnly" presStyleLbl="node1" presStyleIdx="4" presStyleCnt="5" custScaleY="77769">
        <dgm:presLayoutVars>
          <dgm:chMax val="0"/>
          <dgm:chPref val="0"/>
          <dgm:bulletEnabled val="1"/>
        </dgm:presLayoutVars>
      </dgm:prSet>
      <dgm:spPr/>
    </dgm:pt>
  </dgm:ptLst>
  <dgm:cxnLst>
    <dgm:cxn modelId="{AA108B20-F7DC-41D7-8071-598559353D97}" type="presOf" srcId="{16862D75-D94F-4C82-8675-C66D202FBAC5}" destId="{95786893-6204-450B-89BE-00DEC6CAB1FD}" srcOrd="0" destOrd="0" presId="urn:microsoft.com/office/officeart/2005/8/layout/chevron1"/>
    <dgm:cxn modelId="{DF2C4027-8415-4C0B-8413-B04E55340675}" srcId="{273A1FD6-AE80-4869-AD43-659E9BBFF190}" destId="{ACD21FD4-6021-4353-A086-76EB800BB5BD}" srcOrd="4" destOrd="0" parTransId="{988AB666-89EE-4C9B-9CB8-10942DAE9A75}" sibTransId="{413B0D1F-2C26-45C7-8E37-FA4C7DD8E3E0}"/>
    <dgm:cxn modelId="{C4D5AA35-327A-4BAD-AB26-1076A0DD2D92}" srcId="{273A1FD6-AE80-4869-AD43-659E9BBFF190}" destId="{16862D75-D94F-4C82-8675-C66D202FBAC5}" srcOrd="1" destOrd="0" parTransId="{3DE05676-2C04-4C33-AF72-AA22E1CFD602}" sibTransId="{E65C5D67-3DA3-425A-96A3-BD0B3FCAB5B9}"/>
    <dgm:cxn modelId="{CF2CA46D-6677-407F-ACC9-7D6B8184EFB7}" type="presOf" srcId="{273A1FD6-AE80-4869-AD43-659E9BBFF190}" destId="{73B0FC78-111A-4C0E-B2A3-9101A56DB576}" srcOrd="0" destOrd="0" presId="urn:microsoft.com/office/officeart/2005/8/layout/chevron1"/>
    <dgm:cxn modelId="{57260C8B-6B2F-4112-80E5-A5D17473467B}" type="presOf" srcId="{D1BBEBAF-9C47-4F0C-A770-FDBF392EDD2C}" destId="{470F6524-258F-4777-972F-9D547B6345B6}" srcOrd="0" destOrd="0" presId="urn:microsoft.com/office/officeart/2005/8/layout/chevron1"/>
    <dgm:cxn modelId="{C739BB9D-6ADE-4995-98B8-CFBC639CF865}" srcId="{273A1FD6-AE80-4869-AD43-659E9BBFF190}" destId="{C4EB5330-DA51-40C1-9C75-364A6FDAC1C2}" srcOrd="3" destOrd="0" parTransId="{5EDA7B3B-10E9-4266-896D-82F633D7100F}" sibTransId="{D078D0B5-37B4-461E-BB2F-74ACFE536FDF}"/>
    <dgm:cxn modelId="{C2CFFDA9-849D-434D-B0F3-BB22858299C4}" type="presOf" srcId="{C4EB5330-DA51-40C1-9C75-364A6FDAC1C2}" destId="{046E108F-8748-4AB2-8A78-E8C685B6040E}" srcOrd="0" destOrd="0" presId="urn:microsoft.com/office/officeart/2005/8/layout/chevron1"/>
    <dgm:cxn modelId="{1A77B8AE-7441-403D-BDB8-E4A9D6E0B9A0}" srcId="{273A1FD6-AE80-4869-AD43-659E9BBFF190}" destId="{8D5E7E44-51CC-4673-8AC0-587B3C9D9BF6}" srcOrd="2" destOrd="0" parTransId="{2043B244-B397-47D3-A39B-1ECDF51319C3}" sibTransId="{0B5945FB-8680-478E-BC18-826E5C676B28}"/>
    <dgm:cxn modelId="{72B70FB8-1338-4FC6-821E-8312C1DE0F7C}" srcId="{273A1FD6-AE80-4869-AD43-659E9BBFF190}" destId="{D1BBEBAF-9C47-4F0C-A770-FDBF392EDD2C}" srcOrd="0" destOrd="0" parTransId="{3243DDD1-7262-4A90-AD0B-049120E20A0E}" sibTransId="{F7375293-C47B-4829-AD66-3DE26D8A7AA9}"/>
    <dgm:cxn modelId="{EEE0BCBB-6DDA-423E-A228-7B02FB1B2762}" type="presOf" srcId="{ACD21FD4-6021-4353-A086-76EB800BB5BD}" destId="{8D8FFDF4-3969-4740-930F-E46850716A38}" srcOrd="0" destOrd="0" presId="urn:microsoft.com/office/officeart/2005/8/layout/chevron1"/>
    <dgm:cxn modelId="{854AA7EF-55E0-4D67-AFD2-BC7CBF3497C1}" type="presOf" srcId="{8D5E7E44-51CC-4673-8AC0-587B3C9D9BF6}" destId="{9561369A-477B-49FE-922F-4DDE1600A1D9}" srcOrd="0" destOrd="0" presId="urn:microsoft.com/office/officeart/2005/8/layout/chevron1"/>
    <dgm:cxn modelId="{0A9EAE6A-94BA-4B2C-8997-B8341396D382}" type="presParOf" srcId="{73B0FC78-111A-4C0E-B2A3-9101A56DB576}" destId="{470F6524-258F-4777-972F-9D547B6345B6}" srcOrd="0" destOrd="0" presId="urn:microsoft.com/office/officeart/2005/8/layout/chevron1"/>
    <dgm:cxn modelId="{0459B5A1-1620-49C4-86F6-C69087418A97}" type="presParOf" srcId="{73B0FC78-111A-4C0E-B2A3-9101A56DB576}" destId="{3BD9ED60-422B-4D71-B8F1-F76805964DD8}" srcOrd="1" destOrd="0" presId="urn:microsoft.com/office/officeart/2005/8/layout/chevron1"/>
    <dgm:cxn modelId="{6E70C4CA-5441-40B0-8702-061C57AF8A3B}" type="presParOf" srcId="{73B0FC78-111A-4C0E-B2A3-9101A56DB576}" destId="{95786893-6204-450B-89BE-00DEC6CAB1FD}" srcOrd="2" destOrd="0" presId="urn:microsoft.com/office/officeart/2005/8/layout/chevron1"/>
    <dgm:cxn modelId="{6CAA6C17-5114-445E-BB0B-67F352F673D8}" type="presParOf" srcId="{73B0FC78-111A-4C0E-B2A3-9101A56DB576}" destId="{739962F5-D76A-467F-B1CC-EA3BF255BA14}" srcOrd="3" destOrd="0" presId="urn:microsoft.com/office/officeart/2005/8/layout/chevron1"/>
    <dgm:cxn modelId="{0A2127FF-AD68-425F-853C-2580A0538045}" type="presParOf" srcId="{73B0FC78-111A-4C0E-B2A3-9101A56DB576}" destId="{9561369A-477B-49FE-922F-4DDE1600A1D9}" srcOrd="4" destOrd="0" presId="urn:microsoft.com/office/officeart/2005/8/layout/chevron1"/>
    <dgm:cxn modelId="{E9558E15-709D-49D0-AA6F-7AF64D03838D}" type="presParOf" srcId="{73B0FC78-111A-4C0E-B2A3-9101A56DB576}" destId="{9BBBCF21-0E9C-4C0A-8D0A-E96FD5C33458}" srcOrd="5" destOrd="0" presId="urn:microsoft.com/office/officeart/2005/8/layout/chevron1"/>
    <dgm:cxn modelId="{8D1A5D9F-854F-4BAC-9062-31CCD5E45FB2}" type="presParOf" srcId="{73B0FC78-111A-4C0E-B2A3-9101A56DB576}" destId="{046E108F-8748-4AB2-8A78-E8C685B6040E}" srcOrd="6" destOrd="0" presId="urn:microsoft.com/office/officeart/2005/8/layout/chevron1"/>
    <dgm:cxn modelId="{9D8769B0-B9A0-464D-A22F-4171B642DB3A}" type="presParOf" srcId="{73B0FC78-111A-4C0E-B2A3-9101A56DB576}" destId="{F9FA2FE8-29C6-4EB0-89E5-4F64B9AE695D}" srcOrd="7" destOrd="0" presId="urn:microsoft.com/office/officeart/2005/8/layout/chevron1"/>
    <dgm:cxn modelId="{54912884-60D3-46FA-B7EA-B8FA579A330B}" type="presParOf" srcId="{73B0FC78-111A-4C0E-B2A3-9101A56DB576}" destId="{8D8FFDF4-3969-4740-930F-E46850716A38}" srcOrd="8"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F6524-258F-4777-972F-9D547B6345B6}">
      <dsp:nvSpPr>
        <dsp:cNvPr id="0" name=""/>
        <dsp:cNvSpPr/>
      </dsp:nvSpPr>
      <dsp:spPr>
        <a:xfrm>
          <a:off x="1984" y="404374"/>
          <a:ext cx="1766093" cy="583672"/>
        </a:xfrm>
        <a:prstGeom prst="chevron">
          <a:avLst/>
        </a:prstGeom>
        <a:no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kern="1200" dirty="0">
              <a:solidFill>
                <a:schemeClr val="tx1"/>
              </a:solidFill>
            </a:rPr>
            <a:t>uitgangssituatie</a:t>
          </a:r>
        </a:p>
      </dsp:txBody>
      <dsp:txXfrm>
        <a:off x="293820" y="404374"/>
        <a:ext cx="1182421" cy="583672"/>
      </dsp:txXfrm>
    </dsp:sp>
    <dsp:sp modelId="{95786893-6204-450B-89BE-00DEC6CAB1FD}">
      <dsp:nvSpPr>
        <dsp:cNvPr id="0" name=""/>
        <dsp:cNvSpPr/>
      </dsp:nvSpPr>
      <dsp:spPr>
        <a:xfrm>
          <a:off x="1591468" y="263405"/>
          <a:ext cx="1766093" cy="865611"/>
        </a:xfrm>
        <a:prstGeom prst="chevron">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nl-NL" sz="1600" i="0" kern="1200" dirty="0"/>
            <a:t>Aanpak</a:t>
          </a:r>
        </a:p>
      </dsp:txBody>
      <dsp:txXfrm>
        <a:off x="2024274" y="263405"/>
        <a:ext cx="900482" cy="865611"/>
      </dsp:txXfrm>
    </dsp:sp>
    <dsp:sp modelId="{9561369A-477B-49FE-922F-4DDE1600A1D9}">
      <dsp:nvSpPr>
        <dsp:cNvPr id="0" name=""/>
        <dsp:cNvSpPr/>
      </dsp:nvSpPr>
      <dsp:spPr>
        <a:xfrm>
          <a:off x="3180953" y="261232"/>
          <a:ext cx="1766093" cy="869956"/>
        </a:xfrm>
        <a:prstGeom prst="chevron">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nl-NL" sz="1600" kern="1200" dirty="0"/>
            <a:t>Prestaties</a:t>
          </a:r>
        </a:p>
      </dsp:txBody>
      <dsp:txXfrm>
        <a:off x="3615931" y="261232"/>
        <a:ext cx="896137" cy="869956"/>
      </dsp:txXfrm>
    </dsp:sp>
    <dsp:sp modelId="{046E108F-8748-4AB2-8A78-E8C685B6040E}">
      <dsp:nvSpPr>
        <dsp:cNvPr id="0" name=""/>
        <dsp:cNvSpPr/>
      </dsp:nvSpPr>
      <dsp:spPr>
        <a:xfrm>
          <a:off x="4770437" y="421516"/>
          <a:ext cx="1766093" cy="549389"/>
        </a:xfrm>
        <a:prstGeom prst="chevron">
          <a:avLst/>
        </a:prstGeom>
        <a:no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kern="1200" dirty="0">
              <a:solidFill>
                <a:schemeClr val="tx1"/>
              </a:solidFill>
            </a:rPr>
            <a:t>effecten</a:t>
          </a:r>
        </a:p>
      </dsp:txBody>
      <dsp:txXfrm>
        <a:off x="5045132" y="421516"/>
        <a:ext cx="1216704" cy="549389"/>
      </dsp:txXfrm>
    </dsp:sp>
    <dsp:sp modelId="{8D8FFDF4-3969-4740-930F-E46850716A38}">
      <dsp:nvSpPr>
        <dsp:cNvPr id="0" name=""/>
        <dsp:cNvSpPr/>
      </dsp:nvSpPr>
      <dsp:spPr>
        <a:xfrm>
          <a:off x="6359921" y="421516"/>
          <a:ext cx="1766093" cy="549389"/>
        </a:xfrm>
        <a:prstGeom prst="chevron">
          <a:avLst/>
        </a:prstGeom>
        <a:no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kern="1200" dirty="0">
              <a:solidFill>
                <a:schemeClr val="tx1"/>
              </a:solidFill>
            </a:rPr>
            <a:t>impact</a:t>
          </a:r>
        </a:p>
      </dsp:txBody>
      <dsp:txXfrm>
        <a:off x="6634616" y="421516"/>
        <a:ext cx="1216704" cy="5493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B1B8B-5FE1-4820-9F23-9EF8842DFD15}" type="datetimeFigureOut">
              <a:rPr lang="nl-NL" smtClean="0"/>
              <a:t>20-4-2021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B40B5-171E-4030-8E48-DB5F865A07D9}" type="slidenum">
              <a:rPr lang="nl-NL" smtClean="0"/>
              <a:t>‹nr.›</a:t>
            </a:fld>
            <a:endParaRPr lang="nl-NL"/>
          </a:p>
        </p:txBody>
      </p:sp>
    </p:spTree>
    <p:extLst>
      <p:ext uri="{BB962C8B-B14F-4D97-AF65-F5344CB8AC3E}">
        <p14:creationId xmlns:p14="http://schemas.microsoft.com/office/powerpoint/2010/main" val="177916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7FB40B5-171E-4030-8E48-DB5F865A07D9}" type="slidenum">
              <a:rPr lang="nl-NL" smtClean="0"/>
              <a:t>1</a:t>
            </a:fld>
            <a:endParaRPr lang="nl-NL"/>
          </a:p>
        </p:txBody>
      </p:sp>
    </p:spTree>
    <p:extLst>
      <p:ext uri="{BB962C8B-B14F-4D97-AF65-F5344CB8AC3E}">
        <p14:creationId xmlns:p14="http://schemas.microsoft.com/office/powerpoint/2010/main" val="228862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jdelijke aanduiding voor afbeelding 27"/>
          <p:cNvSpPr>
            <a:spLocks noGrp="1"/>
          </p:cNvSpPr>
          <p:nvPr>
            <p:ph type="pic" sz="quarter" idx="13" hasCustomPrompt="1"/>
          </p:nvPr>
        </p:nvSpPr>
        <p:spPr>
          <a:xfrm>
            <a:off x="0" y="2440782"/>
            <a:ext cx="4060800" cy="3617117"/>
          </a:xfrm>
        </p:spPr>
        <p:txBody>
          <a:bodyPr/>
          <a:lstStyle>
            <a:lvl1pPr algn="ctr">
              <a:defRPr baseline="0">
                <a:solidFill>
                  <a:srgbClr val="588D50"/>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Voeg hier een afbeelding</a:t>
            </a:r>
          </a:p>
        </p:txBody>
      </p:sp>
      <p:sp>
        <p:nvSpPr>
          <p:cNvPr id="7" name="Tijdelijke aanduiding voor afbeelding 27"/>
          <p:cNvSpPr>
            <a:spLocks noGrp="1"/>
          </p:cNvSpPr>
          <p:nvPr>
            <p:ph type="pic" sz="quarter" idx="14" hasCustomPrompt="1"/>
          </p:nvPr>
        </p:nvSpPr>
        <p:spPr>
          <a:xfrm>
            <a:off x="4060800" y="2440782"/>
            <a:ext cx="4060800" cy="361711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rgbClr val="588D50"/>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Voeg hier een afbeelding</a:t>
            </a:r>
          </a:p>
        </p:txBody>
      </p:sp>
      <p:sp>
        <p:nvSpPr>
          <p:cNvPr id="8" name="Tijdelijke aanduiding voor afbeelding 27"/>
          <p:cNvSpPr>
            <a:spLocks noGrp="1"/>
          </p:cNvSpPr>
          <p:nvPr>
            <p:ph type="pic" sz="quarter" idx="15" hasCustomPrompt="1"/>
          </p:nvPr>
        </p:nvSpPr>
        <p:spPr>
          <a:xfrm>
            <a:off x="8121600" y="2440782"/>
            <a:ext cx="4070400" cy="361711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rgbClr val="588D50"/>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Voeg hier een afbeelding</a:t>
            </a:r>
          </a:p>
          <a:p>
            <a:endParaRPr lang="nl-NL" dirty="0"/>
          </a:p>
        </p:txBody>
      </p:sp>
      <p:sp>
        <p:nvSpPr>
          <p:cNvPr id="11" name="Rechthoek 10"/>
          <p:cNvSpPr>
            <a:spLocks noChangeAspect="1"/>
          </p:cNvSpPr>
          <p:nvPr userDrawn="1"/>
        </p:nvSpPr>
        <p:spPr>
          <a:xfrm>
            <a:off x="0" y="0"/>
            <a:ext cx="12192000" cy="2440783"/>
          </a:xfrm>
          <a:prstGeom prst="rect">
            <a:avLst/>
          </a:prstGeom>
          <a:solidFill>
            <a:srgbClr val="01214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9" name="Ondertitel 2"/>
          <p:cNvSpPr>
            <a:spLocks noGrp="1"/>
          </p:cNvSpPr>
          <p:nvPr>
            <p:ph type="subTitle" idx="16" hasCustomPrompt="1"/>
          </p:nvPr>
        </p:nvSpPr>
        <p:spPr>
          <a:xfrm>
            <a:off x="838200" y="1667343"/>
            <a:ext cx="10515600" cy="607213"/>
          </a:xfrm>
        </p:spPr>
        <p:txBody>
          <a:bodyPr>
            <a:normAutofit/>
          </a:bodyPr>
          <a:lstStyle>
            <a:lvl1pPr marL="0" indent="0" algn="ctr">
              <a:buNone/>
              <a:defRPr sz="4000" u="sng">
                <a:solidFill>
                  <a:schemeClr val="bg1"/>
                </a:solidFill>
                <a:latin typeface="Avenir Book" charset="0"/>
                <a:ea typeface="Avenir Book" charset="0"/>
                <a:cs typeface="Avenir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hier een subtitel</a:t>
            </a:r>
          </a:p>
        </p:txBody>
      </p:sp>
      <p:sp>
        <p:nvSpPr>
          <p:cNvPr id="10" name="Tijdelijke aanduiding voor tekst 6"/>
          <p:cNvSpPr>
            <a:spLocks noGrp="1"/>
          </p:cNvSpPr>
          <p:nvPr>
            <p:ph type="body" sz="quarter" idx="17" hasCustomPrompt="1"/>
          </p:nvPr>
        </p:nvSpPr>
        <p:spPr>
          <a:xfrm>
            <a:off x="838200" y="622852"/>
            <a:ext cx="10515600" cy="928135"/>
          </a:xfrm>
        </p:spPr>
        <p:txBody>
          <a:bodyPr>
            <a:normAutofit/>
          </a:bodyPr>
          <a:lstStyle>
            <a:lvl1pPr marL="0" indent="0" algn="ctr">
              <a:buNone/>
              <a:defRPr sz="6000" b="0" i="0">
                <a:solidFill>
                  <a:schemeClr val="bg1"/>
                </a:solidFill>
                <a:latin typeface="Avenir Black" charset="0"/>
                <a:ea typeface="Avenir Black" charset="0"/>
                <a:cs typeface="Avenir Black" charset="0"/>
              </a:defRPr>
            </a:lvl1pPr>
          </a:lstStyle>
          <a:p>
            <a:r>
              <a:rPr lang="nl-NL" dirty="0"/>
              <a:t>Regio Deal </a:t>
            </a:r>
            <a:r>
              <a:rPr lang="nl-NL" dirty="0" err="1"/>
              <a:t>Foodvalley</a:t>
            </a:r>
            <a:endParaRPr lang="nl-NL" dirty="0"/>
          </a:p>
        </p:txBody>
      </p:sp>
    </p:spTree>
    <p:extLst>
      <p:ext uri="{BB962C8B-B14F-4D97-AF65-F5344CB8AC3E}">
        <p14:creationId xmlns:p14="http://schemas.microsoft.com/office/powerpoint/2010/main" val="300444916"/>
      </p:ext>
    </p:extLst>
  </p:cSld>
  <p:clrMapOvr>
    <a:masterClrMapping/>
  </p:clrMapOvr>
  <p:extLst>
    <p:ext uri="{DCECCB84-F9BA-43D5-87BE-67443E8EF086}">
      <p15:sldGuideLst xmlns:p15="http://schemas.microsoft.com/office/powerpoint/2012/main">
        <p15:guide id="1" pos="529" userDrawn="1">
          <p15:clr>
            <a:srgbClr val="FBAE40"/>
          </p15:clr>
        </p15:guide>
        <p15:guide id="2" pos="715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2420938"/>
            <a:ext cx="10515600" cy="3128962"/>
          </a:xfrm>
        </p:spPr>
        <p:txBody>
          <a:bodyPr/>
          <a:lstStyle>
            <a:lvl1pPr>
              <a:defRPr>
                <a:solidFill>
                  <a:srgbClr val="012145"/>
                </a:solidFill>
                <a:latin typeface="Avenir Book" charset="0"/>
                <a:ea typeface="Avenir Book" charset="0"/>
                <a:cs typeface="Avenir Book" charset="0"/>
              </a:defRPr>
            </a:lvl1pPr>
            <a:lvl2pPr>
              <a:defRPr>
                <a:solidFill>
                  <a:srgbClr val="012145"/>
                </a:solidFill>
                <a:latin typeface="Avenir Book" charset="0"/>
                <a:ea typeface="Avenir Book" charset="0"/>
                <a:cs typeface="Avenir Book" charset="0"/>
              </a:defRPr>
            </a:lvl2pPr>
            <a:lvl3pPr>
              <a:defRPr>
                <a:solidFill>
                  <a:srgbClr val="012145"/>
                </a:solidFill>
                <a:latin typeface="Avenir Book" charset="0"/>
                <a:ea typeface="Avenir Book" charset="0"/>
                <a:cs typeface="Avenir Book" charset="0"/>
              </a:defRPr>
            </a:lvl3pPr>
            <a:lvl4pPr>
              <a:defRPr>
                <a:solidFill>
                  <a:srgbClr val="012145"/>
                </a:solidFill>
                <a:latin typeface="Avenir Book" charset="0"/>
                <a:ea typeface="Avenir Book" charset="0"/>
                <a:cs typeface="Avenir Book" charset="0"/>
              </a:defRPr>
            </a:lvl4pPr>
            <a:lvl5pPr>
              <a:defRPr>
                <a:solidFill>
                  <a:srgbClr val="012145"/>
                </a:solidFill>
                <a:latin typeface="Avenir Book" charset="0"/>
                <a:ea typeface="Avenir Book" charset="0"/>
                <a:cs typeface="Avenir Book" charset="0"/>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Ondertitel 2"/>
          <p:cNvSpPr>
            <a:spLocks noGrp="1"/>
          </p:cNvSpPr>
          <p:nvPr>
            <p:ph type="subTitle" idx="16" hasCustomPrompt="1"/>
          </p:nvPr>
        </p:nvSpPr>
        <p:spPr>
          <a:xfrm>
            <a:off x="838200" y="1667343"/>
            <a:ext cx="10515600" cy="607213"/>
          </a:xfrm>
        </p:spPr>
        <p:txBody>
          <a:bodyPr>
            <a:normAutofit/>
          </a:bodyPr>
          <a:lstStyle>
            <a:lvl1pPr marL="0" indent="0" algn="ctr">
              <a:buNone/>
              <a:defRPr sz="4000" u="sng">
                <a:solidFill>
                  <a:srgbClr val="588D50"/>
                </a:solidFill>
                <a:latin typeface="Avenir Book" charset="0"/>
                <a:ea typeface="Avenir Book" charset="0"/>
                <a:cs typeface="Avenir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hier een subtitel</a:t>
            </a:r>
          </a:p>
        </p:txBody>
      </p:sp>
      <p:sp>
        <p:nvSpPr>
          <p:cNvPr id="12" name="Tijdelijke aanduiding voor tekst 6"/>
          <p:cNvSpPr>
            <a:spLocks noGrp="1"/>
          </p:cNvSpPr>
          <p:nvPr>
            <p:ph type="body" sz="quarter" idx="17" hasCustomPrompt="1"/>
          </p:nvPr>
        </p:nvSpPr>
        <p:spPr>
          <a:xfrm>
            <a:off x="838200" y="622852"/>
            <a:ext cx="10515600" cy="928135"/>
          </a:xfrm>
        </p:spPr>
        <p:txBody>
          <a:bodyPr>
            <a:normAutofit/>
          </a:bodyPr>
          <a:lstStyle>
            <a:lvl1pPr marL="0" indent="0" algn="ctr">
              <a:buNone/>
              <a:defRPr sz="6000" b="0" i="0">
                <a:solidFill>
                  <a:srgbClr val="012145"/>
                </a:solidFill>
                <a:latin typeface="Avenir Black" charset="0"/>
                <a:ea typeface="Avenir Black" charset="0"/>
                <a:cs typeface="Avenir Black" charset="0"/>
              </a:defRPr>
            </a:lvl1pPr>
          </a:lstStyle>
          <a:p>
            <a:r>
              <a:rPr lang="nl-NL" dirty="0"/>
              <a:t>Regio Deal </a:t>
            </a:r>
            <a:r>
              <a:rPr lang="nl-NL" dirty="0" err="1"/>
              <a:t>Foodvalley</a:t>
            </a:r>
            <a:endParaRPr lang="nl-NL" dirty="0"/>
          </a:p>
        </p:txBody>
      </p:sp>
    </p:spTree>
    <p:extLst>
      <p:ext uri="{BB962C8B-B14F-4D97-AF65-F5344CB8AC3E}">
        <p14:creationId xmlns:p14="http://schemas.microsoft.com/office/powerpoint/2010/main" val="99944735"/>
      </p:ext>
    </p:extLst>
  </p:cSld>
  <p:clrMapOvr>
    <a:masterClrMapping/>
  </p:clrMapOvr>
  <p:extLst>
    <p:ext uri="{DCECCB84-F9BA-43D5-87BE-67443E8EF086}">
      <p15:sldGuideLst xmlns:p15="http://schemas.microsoft.com/office/powerpoint/2012/main">
        <p15:guide id="1" orient="horz" pos="3680" userDrawn="1">
          <p15:clr>
            <a:srgbClr val="FBAE40"/>
          </p15:clr>
        </p15:guide>
        <p15:guide id="2" pos="529" userDrawn="1">
          <p15:clr>
            <a:srgbClr val="FBAE40"/>
          </p15:clr>
        </p15:guide>
        <p15:guide id="3" pos="715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emf"/><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8.png"/><Relationship Id="rId5" Type="http://schemas.openxmlformats.org/officeDocument/2006/relationships/image" Target="../media/image2.emf"/><Relationship Id="rId10" Type="http://schemas.openxmlformats.org/officeDocument/2006/relationships/image" Target="../media/image7.png"/><Relationship Id="rId4" Type="http://schemas.openxmlformats.org/officeDocument/2006/relationships/image" Target="../media/image1.emf"/><Relationship Id="rId9"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8200" y="2420938"/>
            <a:ext cx="10515600" cy="3128962"/>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E8855-11BF-7A40-8B46-DEE4E7A3C610}" type="datetimeFigureOut">
              <a:rPr lang="nl-NL" smtClean="0"/>
              <a:t>20-4-2021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FE72F-BB6D-9945-93F6-01990C4F398D}" type="slidenum">
              <a:rPr lang="nl-NL" smtClean="0"/>
              <a:t>‹nr.›</a:t>
            </a:fld>
            <a:endParaRPr lang="nl-NL"/>
          </a:p>
        </p:txBody>
      </p:sp>
      <p:sp>
        <p:nvSpPr>
          <p:cNvPr id="11" name="Titel 1"/>
          <p:cNvSpPr txBox="1">
            <a:spLocks/>
          </p:cNvSpPr>
          <p:nvPr userDrawn="1"/>
        </p:nvSpPr>
        <p:spPr>
          <a:xfrm>
            <a:off x="1524000" y="401932"/>
            <a:ext cx="9144000" cy="1393824"/>
          </a:xfrm>
          <a:prstGeom prst="rect">
            <a:avLst/>
          </a:prstGeom>
        </p:spPr>
        <p:txBody>
          <a:bodyPr anchor="b"/>
          <a:lstStyle>
            <a:lvl1pPr algn="ctr" defTabSz="914400" rtl="0" eaLnBrk="1" latinLnBrk="0" hangingPunct="1">
              <a:lnSpc>
                <a:spcPct val="90000"/>
              </a:lnSpc>
              <a:spcBef>
                <a:spcPct val="0"/>
              </a:spcBef>
              <a:buNone/>
              <a:defRPr sz="6000" b="1" i="0" kern="1200" baseline="0">
                <a:solidFill>
                  <a:schemeClr val="bg1"/>
                </a:solidFill>
                <a:latin typeface="Avenir Black" charset="0"/>
                <a:ea typeface="Avenir Black" charset="0"/>
                <a:cs typeface="Avenir Black" charset="0"/>
              </a:defRPr>
            </a:lvl1pPr>
          </a:lstStyle>
          <a:p>
            <a:endParaRPr lang="nl-NL" dirty="0"/>
          </a:p>
        </p:txBody>
      </p:sp>
      <p:sp>
        <p:nvSpPr>
          <p:cNvPr id="17" name="Rechthoek 16"/>
          <p:cNvSpPr/>
          <p:nvPr userDrawn="1"/>
        </p:nvSpPr>
        <p:spPr>
          <a:xfrm>
            <a:off x="0" y="6729408"/>
            <a:ext cx="12192000" cy="168158"/>
          </a:xfrm>
          <a:prstGeom prst="rect">
            <a:avLst/>
          </a:prstGeom>
          <a:solidFill>
            <a:srgbClr val="01214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18" name="Rechthoek 17"/>
          <p:cNvSpPr/>
          <p:nvPr userDrawn="1"/>
        </p:nvSpPr>
        <p:spPr>
          <a:xfrm>
            <a:off x="0" y="6053609"/>
            <a:ext cx="12192000" cy="855091"/>
          </a:xfrm>
          <a:prstGeom prst="rect">
            <a:avLst/>
          </a:prstGeom>
          <a:solidFill>
            <a:srgbClr val="01214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pic>
        <p:nvPicPr>
          <p:cNvPr id="19" name="Afbeelding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8848" y="6090967"/>
            <a:ext cx="1233365" cy="768871"/>
          </a:xfrm>
          <a:prstGeom prst="rect">
            <a:avLst/>
          </a:prstGeom>
        </p:spPr>
      </p:pic>
      <p:pic>
        <p:nvPicPr>
          <p:cNvPr id="20" name="Afbeelding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96918" y="6188045"/>
            <a:ext cx="921740" cy="536047"/>
          </a:xfrm>
          <a:prstGeom prst="rect">
            <a:avLst/>
          </a:prstGeom>
        </p:spPr>
      </p:pic>
      <p:pic>
        <p:nvPicPr>
          <p:cNvPr id="21" name="Afbeelding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780184" y="6316056"/>
            <a:ext cx="926967" cy="333129"/>
          </a:xfrm>
          <a:prstGeom prst="rect">
            <a:avLst/>
          </a:prstGeom>
        </p:spPr>
      </p:pic>
      <p:pic>
        <p:nvPicPr>
          <p:cNvPr id="22" name="Afbeelding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57194" y="6344465"/>
            <a:ext cx="1864401" cy="227366"/>
          </a:xfrm>
          <a:prstGeom prst="rect">
            <a:avLst/>
          </a:prstGeom>
        </p:spPr>
      </p:pic>
      <p:pic>
        <p:nvPicPr>
          <p:cNvPr id="25" name="Afbeelding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65738" y="6055361"/>
            <a:ext cx="2090690" cy="825109"/>
          </a:xfrm>
          <a:prstGeom prst="rect">
            <a:avLst/>
          </a:prstGeom>
        </p:spPr>
      </p:pic>
      <p:pic>
        <p:nvPicPr>
          <p:cNvPr id="26" name="Afbeelding 2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525708" y="6217883"/>
            <a:ext cx="1726887" cy="515037"/>
          </a:xfrm>
          <a:prstGeom prst="rect">
            <a:avLst/>
          </a:prstGeom>
        </p:spPr>
      </p:pic>
      <p:pic>
        <p:nvPicPr>
          <p:cNvPr id="27" name="Afbeelding 2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6126" y="5922418"/>
            <a:ext cx="1693259" cy="1053988"/>
          </a:xfrm>
          <a:prstGeom prst="rect">
            <a:avLst/>
          </a:prstGeom>
        </p:spPr>
      </p:pic>
      <p:pic>
        <p:nvPicPr>
          <p:cNvPr id="7" name="Afbeelding 6">
            <a:extLst>
              <a:ext uri="{FF2B5EF4-FFF2-40B4-BE49-F238E27FC236}">
                <a16:creationId xmlns:a16="http://schemas.microsoft.com/office/drawing/2014/main" id="{030EBBAA-ADE3-0344-A792-85EDBFFD930F}"/>
              </a:ext>
            </a:extLst>
          </p:cNvPr>
          <p:cNvPicPr>
            <a:picLocks noChangeAspect="1"/>
          </p:cNvPicPr>
          <p:nvPr userDrawn="1"/>
        </p:nvPicPr>
        <p:blipFill>
          <a:blip r:embed="rId11"/>
          <a:stretch>
            <a:fillRect/>
          </a:stretch>
        </p:blipFill>
        <p:spPr>
          <a:xfrm>
            <a:off x="5942149" y="6234842"/>
            <a:ext cx="566778" cy="470821"/>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D4D3E616-0754-E14F-AF92-6D4CC9DE1C42}"/>
              </a:ext>
            </a:extLst>
          </p:cNvPr>
          <p:cNvPicPr>
            <a:picLocks noChangeAspect="1"/>
          </p:cNvPicPr>
          <p:nvPr userDrawn="1"/>
        </p:nvPicPr>
        <p:blipFill>
          <a:blip r:embed="rId12"/>
          <a:stretch>
            <a:fillRect/>
          </a:stretch>
        </p:blipFill>
        <p:spPr>
          <a:xfrm>
            <a:off x="10965447" y="6273505"/>
            <a:ext cx="970102" cy="365125"/>
          </a:xfrm>
          <a:prstGeom prst="rect">
            <a:avLst/>
          </a:prstGeom>
        </p:spPr>
      </p:pic>
    </p:spTree>
    <p:extLst>
      <p:ext uri="{BB962C8B-B14F-4D97-AF65-F5344CB8AC3E}">
        <p14:creationId xmlns:p14="http://schemas.microsoft.com/office/powerpoint/2010/main" val="673029631"/>
      </p:ext>
    </p:extLst>
  </p:cSld>
  <p:clrMap bg1="lt1" tx1="dk1" bg2="lt2" tx2="dk2" accent1="accent1" accent2="accent2" accent3="accent3" accent4="accent4" accent5="accent5" accent6="accent6" hlink="hlink" folHlink="folHlink"/>
  <p:sldLayoutIdLst>
    <p:sldLayoutId id="2147483653"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2145"/>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a:buChar char="•"/>
        <a:defRPr sz="2400" kern="1200">
          <a:solidFill>
            <a:srgbClr val="012145"/>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a:buChar char="•"/>
        <a:defRPr sz="2000" kern="1200">
          <a:solidFill>
            <a:srgbClr val="012145"/>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a:buChar char="•"/>
        <a:defRPr sz="1800" kern="1200">
          <a:solidFill>
            <a:srgbClr val="012145"/>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a:buChar char="•"/>
        <a:defRPr sz="1800" kern="1200">
          <a:solidFill>
            <a:srgbClr val="012145"/>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6"/>
          </p:nvPr>
        </p:nvSpPr>
        <p:spPr/>
        <p:txBody>
          <a:bodyPr>
            <a:normAutofit lnSpcReduction="10000"/>
          </a:bodyPr>
          <a:lstStyle/>
          <a:p>
            <a:r>
              <a:rPr lang="nl-NL" dirty="0"/>
              <a:t>Voortgangsrapportage 2020</a:t>
            </a:r>
          </a:p>
        </p:txBody>
      </p:sp>
      <p:sp>
        <p:nvSpPr>
          <p:cNvPr id="6" name="Tijdelijke aanduiding voor tekst 5"/>
          <p:cNvSpPr>
            <a:spLocks noGrp="1"/>
          </p:cNvSpPr>
          <p:nvPr>
            <p:ph type="body" sz="quarter" idx="17"/>
          </p:nvPr>
        </p:nvSpPr>
        <p:spPr/>
        <p:txBody>
          <a:bodyPr>
            <a:normAutofit/>
          </a:bodyPr>
          <a:lstStyle/>
          <a:p>
            <a:r>
              <a:rPr lang="nl-NL" dirty="0"/>
              <a:t>Regio Deal Foodvalley</a:t>
            </a:r>
          </a:p>
        </p:txBody>
      </p:sp>
      <p:pic>
        <p:nvPicPr>
          <p:cNvPr id="2" name="Tijdelijke aanduiding voor afbeelding 1">
            <a:extLst>
              <a:ext uri="{FF2B5EF4-FFF2-40B4-BE49-F238E27FC236}">
                <a16:creationId xmlns:a16="http://schemas.microsoft.com/office/drawing/2014/main" id="{6A3D8904-7BDC-4043-9B0C-6C097178C252}"/>
              </a:ext>
            </a:extLst>
          </p:cNvPr>
          <p:cNvPicPr>
            <a:picLocks noGrp="1" noChangeAspect="1"/>
          </p:cNvPicPr>
          <p:nvPr>
            <p:ph type="pic" sz="quarter" idx="15"/>
          </p:nvPr>
        </p:nvPicPr>
        <p:blipFill>
          <a:blip r:embed="rId3"/>
          <a:srcRect t="43" b="43"/>
          <a:stretch>
            <a:fillRect/>
          </a:stretch>
        </p:blipFill>
        <p:spPr>
          <a:prstGeom prst="rect">
            <a:avLst/>
          </a:prstGeom>
        </p:spPr>
      </p:pic>
      <p:pic>
        <p:nvPicPr>
          <p:cNvPr id="7" name="Tijdelijke aanduiding voor afbeelding 6">
            <a:extLst>
              <a:ext uri="{FF2B5EF4-FFF2-40B4-BE49-F238E27FC236}">
                <a16:creationId xmlns:a16="http://schemas.microsoft.com/office/drawing/2014/main" id="{BE4B291C-2616-48D6-BCC5-0BE05C37601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9274" r="9274"/>
          <a:stretch>
            <a:fillRect/>
          </a:stretch>
        </p:blipFill>
        <p:spPr>
          <a:xfrm>
            <a:off x="0" y="2441575"/>
            <a:ext cx="4060825" cy="3616325"/>
          </a:xfrm>
        </p:spPr>
      </p:pic>
      <p:pic>
        <p:nvPicPr>
          <p:cNvPr id="8" name="Tijdelijke aanduiding voor afbeelding 7">
            <a:extLst>
              <a:ext uri="{FF2B5EF4-FFF2-40B4-BE49-F238E27FC236}">
                <a16:creationId xmlns:a16="http://schemas.microsoft.com/office/drawing/2014/main" id="{C36B1FEC-2595-438E-BC24-500CCE886815}"/>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t="20318" b="20318"/>
          <a:stretch/>
        </p:blipFill>
        <p:spPr>
          <a:xfrm>
            <a:off x="4060825" y="2441575"/>
            <a:ext cx="4060825" cy="3616325"/>
          </a:xfrm>
        </p:spPr>
      </p:pic>
    </p:spTree>
    <p:extLst>
      <p:ext uri="{BB962C8B-B14F-4D97-AF65-F5344CB8AC3E}">
        <p14:creationId xmlns:p14="http://schemas.microsoft.com/office/powerpoint/2010/main" val="71461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A52E786-48A4-4920-A0F5-BC349119794F}"/>
              </a:ext>
            </a:extLst>
          </p:cNvPr>
          <p:cNvSpPr>
            <a:spLocks noGrp="1"/>
          </p:cNvSpPr>
          <p:nvPr>
            <p:ph type="subTitle" idx="16"/>
          </p:nvPr>
        </p:nvSpPr>
        <p:spPr>
          <a:xfrm>
            <a:off x="838200" y="1153817"/>
            <a:ext cx="10515600" cy="607213"/>
          </a:xfrm>
        </p:spPr>
        <p:txBody>
          <a:bodyPr>
            <a:normAutofit lnSpcReduction="10000"/>
          </a:bodyPr>
          <a:lstStyle/>
          <a:p>
            <a:r>
              <a:rPr lang="nl-NL" dirty="0"/>
              <a:t>Prestaties</a:t>
            </a:r>
          </a:p>
        </p:txBody>
      </p:sp>
      <p:sp>
        <p:nvSpPr>
          <p:cNvPr id="4" name="Tijdelijke aanduiding voor tekst 3">
            <a:extLst>
              <a:ext uri="{FF2B5EF4-FFF2-40B4-BE49-F238E27FC236}">
                <a16:creationId xmlns:a16="http://schemas.microsoft.com/office/drawing/2014/main" id="{44CF6693-8D68-4DA0-BF07-8461E501EB8B}"/>
              </a:ext>
            </a:extLst>
          </p:cNvPr>
          <p:cNvSpPr>
            <a:spLocks noGrp="1"/>
          </p:cNvSpPr>
          <p:nvPr>
            <p:ph type="body" sz="quarter" idx="17"/>
          </p:nvPr>
        </p:nvSpPr>
        <p:spPr>
          <a:xfrm>
            <a:off x="838200" y="368829"/>
            <a:ext cx="10515600" cy="928135"/>
          </a:xfrm>
        </p:spPr>
        <p:txBody>
          <a:bodyPr/>
          <a:lstStyle/>
          <a:p>
            <a:r>
              <a:rPr lang="nl-NL" dirty="0"/>
              <a:t>1. Transitie landbouw</a:t>
            </a:r>
          </a:p>
        </p:txBody>
      </p:sp>
      <p:graphicFrame>
        <p:nvGraphicFramePr>
          <p:cNvPr id="5" name="Tijdelijke aanduiding voor inhoud 4">
            <a:extLst>
              <a:ext uri="{FF2B5EF4-FFF2-40B4-BE49-F238E27FC236}">
                <a16:creationId xmlns:a16="http://schemas.microsoft.com/office/drawing/2014/main" id="{301E7932-2552-436C-9E23-7062A556B7E6}"/>
              </a:ext>
            </a:extLst>
          </p:cNvPr>
          <p:cNvGraphicFramePr>
            <a:graphicFrameLocks noGrp="1"/>
          </p:cNvGraphicFramePr>
          <p:nvPr>
            <p:ph idx="1"/>
            <p:extLst>
              <p:ext uri="{D42A27DB-BD31-4B8C-83A1-F6EECF244321}">
                <p14:modId xmlns:p14="http://schemas.microsoft.com/office/powerpoint/2010/main" val="364669986"/>
              </p:ext>
            </p:extLst>
          </p:nvPr>
        </p:nvGraphicFramePr>
        <p:xfrm>
          <a:off x="838200" y="2225098"/>
          <a:ext cx="10785611" cy="3515560"/>
        </p:xfrm>
        <a:graphic>
          <a:graphicData uri="http://schemas.openxmlformats.org/drawingml/2006/table">
            <a:tbl>
              <a:tblPr firstRow="1" bandRow="1">
                <a:tableStyleId>{93296810-A885-4BE3-A3E7-6D5BEEA58F35}</a:tableStyleId>
              </a:tblPr>
              <a:tblGrid>
                <a:gridCol w="4189459">
                  <a:extLst>
                    <a:ext uri="{9D8B030D-6E8A-4147-A177-3AD203B41FA5}">
                      <a16:colId xmlns:a16="http://schemas.microsoft.com/office/drawing/2014/main" val="985315336"/>
                    </a:ext>
                  </a:extLst>
                </a:gridCol>
                <a:gridCol w="1214651">
                  <a:extLst>
                    <a:ext uri="{9D8B030D-6E8A-4147-A177-3AD203B41FA5}">
                      <a16:colId xmlns:a16="http://schemas.microsoft.com/office/drawing/2014/main" val="1333811593"/>
                    </a:ext>
                  </a:extLst>
                </a:gridCol>
                <a:gridCol w="1009934">
                  <a:extLst>
                    <a:ext uri="{9D8B030D-6E8A-4147-A177-3AD203B41FA5}">
                      <a16:colId xmlns:a16="http://schemas.microsoft.com/office/drawing/2014/main" val="295057473"/>
                    </a:ext>
                  </a:extLst>
                </a:gridCol>
                <a:gridCol w="4371567">
                  <a:extLst>
                    <a:ext uri="{9D8B030D-6E8A-4147-A177-3AD203B41FA5}">
                      <a16:colId xmlns:a16="http://schemas.microsoft.com/office/drawing/2014/main" val="3890246598"/>
                    </a:ext>
                  </a:extLst>
                </a:gridCol>
              </a:tblGrid>
              <a:tr h="447990">
                <a:tc>
                  <a:txBody>
                    <a:bodyPr/>
                    <a:lstStyle/>
                    <a:p>
                      <a:pPr algn="l"/>
                      <a:r>
                        <a:rPr lang="nl-NL" sz="1400" dirty="0"/>
                        <a:t>Prestaties Landbouw</a:t>
                      </a:r>
                    </a:p>
                  </a:txBody>
                  <a:tcPr/>
                </a:tc>
                <a:tc>
                  <a:txBody>
                    <a:bodyPr/>
                    <a:lstStyle/>
                    <a:p>
                      <a:pPr algn="ctr"/>
                      <a:r>
                        <a:rPr lang="nl-NL" sz="1400" dirty="0"/>
                        <a:t>Streefwaarde (einde RD)</a:t>
                      </a:r>
                    </a:p>
                  </a:txBody>
                  <a:tcPr/>
                </a:tc>
                <a:tc>
                  <a:txBody>
                    <a:bodyPr/>
                    <a:lstStyle/>
                    <a:p>
                      <a:pPr algn="ctr"/>
                      <a:r>
                        <a:rPr lang="nl-NL" sz="1400" dirty="0"/>
                        <a:t>Status  2020</a:t>
                      </a:r>
                    </a:p>
                  </a:txBody>
                  <a:tcPr/>
                </a:tc>
                <a:tc>
                  <a:txBody>
                    <a:bodyPr/>
                    <a:lstStyle/>
                    <a:p>
                      <a:r>
                        <a:rPr lang="nl-NL" sz="1400" dirty="0"/>
                        <a:t>Toelichting</a:t>
                      </a:r>
                    </a:p>
                  </a:txBody>
                  <a:tcPr/>
                </a:tc>
                <a:extLst>
                  <a:ext uri="{0D108BD9-81ED-4DB2-BD59-A6C34878D82A}">
                    <a16:rowId xmlns:a16="http://schemas.microsoft.com/office/drawing/2014/main" val="277987979"/>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b="0" i="0" u="none" strike="noStrike" spc="0" baseline="0" dirty="0">
                          <a:solidFill>
                            <a:srgbClr val="012145"/>
                          </a:solidFill>
                          <a:effectLst/>
                          <a:latin typeface="Avenir Book"/>
                        </a:rPr>
                        <a:t>Aantal agrarische bedrijven in Proeftuin</a:t>
                      </a:r>
                    </a:p>
                    <a:p>
                      <a:pPr algn="l" fontAlgn="t"/>
                      <a:endParaRPr lang="nl-NL" sz="1200" b="0" i="0" u="none" strike="noStrike" spc="0" baseline="0" dirty="0">
                        <a:solidFill>
                          <a:srgbClr val="012145"/>
                        </a:solidFill>
                        <a:effectLst/>
                        <a:latin typeface="Avenir Book"/>
                      </a:endParaRPr>
                    </a:p>
                  </a:txBody>
                  <a:tcPr marL="72000" marR="72000" marT="36000" marB="36000"/>
                </a:tc>
                <a:tc>
                  <a:txBody>
                    <a:bodyPr/>
                    <a:lstStyle/>
                    <a:p>
                      <a:pPr marL="144000" marR="0" lvl="0" indent="0" algn="l" defTabSz="914400" rtl="0" eaLnBrk="1" fontAlgn="t" latinLnBrk="0" hangingPunct="1">
                        <a:lnSpc>
                          <a:spcPct val="100000"/>
                        </a:lnSpc>
                        <a:spcBef>
                          <a:spcPts val="0"/>
                        </a:spcBef>
                        <a:spcAft>
                          <a:spcPts val="0"/>
                        </a:spcAft>
                        <a:buClrTx/>
                        <a:buSzTx/>
                        <a:buFontTx/>
                        <a:buNone/>
                        <a:tabLst/>
                        <a:defRPr/>
                      </a:pPr>
                      <a:r>
                        <a:rPr lang="nl-NL" sz="1200" b="0" i="0" u="none" strike="noStrike" dirty="0">
                          <a:solidFill>
                            <a:srgbClr val="012145"/>
                          </a:solidFill>
                          <a:effectLst/>
                          <a:latin typeface="Avenir Book"/>
                        </a:rPr>
                        <a:t>70</a:t>
                      </a:r>
                    </a:p>
                    <a:p>
                      <a:pPr marL="144000" algn="l" fontAlgn="t"/>
                      <a:endParaRPr lang="nl-NL" sz="1200" b="0" i="0" u="none" strike="noStrike" dirty="0">
                        <a:solidFill>
                          <a:srgbClr val="012145"/>
                        </a:solidFill>
                        <a:effectLst/>
                        <a:latin typeface="Avenir Book"/>
                      </a:endParaRPr>
                    </a:p>
                  </a:txBody>
                  <a:tcPr marL="7620" marR="7620" marT="7620" marB="0" anchor="ctr"/>
                </a:tc>
                <a:tc>
                  <a:txBody>
                    <a:bodyPr/>
                    <a:lstStyle/>
                    <a:p>
                      <a:pPr marL="144000" algn="l" fontAlgn="t"/>
                      <a:r>
                        <a:rPr lang="nl-NL" sz="1200" b="0" i="0" u="none" strike="noStrike" dirty="0">
                          <a:solidFill>
                            <a:srgbClr val="012145"/>
                          </a:solidFill>
                          <a:effectLst/>
                          <a:latin typeface="Avenir Book"/>
                        </a:rPr>
                        <a:t> &gt;70 bereid </a:t>
                      </a:r>
                    </a:p>
                  </a:txBody>
                  <a:tcPr marL="7620" marR="7620" marT="7620" marB="0" anchor="ctr"/>
                </a:tc>
                <a:tc rowSpan="7">
                  <a:txBody>
                    <a:bodyPr/>
                    <a:lstStyle/>
                    <a:p>
                      <a:r>
                        <a:rPr lang="nl-NL" sz="1200" dirty="0">
                          <a:solidFill>
                            <a:srgbClr val="012145"/>
                          </a:solidFill>
                          <a:latin typeface="Avenir Book"/>
                        </a:rPr>
                        <a:t>&gt; 70 bedrijven bereid gevonden te participeren. In Q1 2021 selectie op geschiktheid voor proeftuin. Mogelijk aanvullende werving. </a:t>
                      </a:r>
                    </a:p>
                    <a:p>
                      <a:r>
                        <a:rPr lang="nl-NL" sz="1200" dirty="0">
                          <a:solidFill>
                            <a:srgbClr val="012145"/>
                          </a:solidFill>
                          <a:latin typeface="Avenir Book"/>
                        </a:rPr>
                        <a:t> </a:t>
                      </a:r>
                    </a:p>
                    <a:p>
                      <a:r>
                        <a:rPr lang="nl-NL" sz="1200" kern="1200" dirty="0">
                          <a:solidFill>
                            <a:srgbClr val="012145"/>
                          </a:solidFill>
                          <a:latin typeface="Avenir Book"/>
                          <a:ea typeface="+mn-ea"/>
                          <a:cs typeface="+mn-cs"/>
                        </a:rPr>
                        <a:t>Emissiereductie: 42 aanmeldingen verwerkt na 42 intakegesprekken. 20 complete dossiers besproken in Expertteam met conclusie: 12 aanmeldingen akkoord (6x technieken voor pilot (3 vleeskalveren; 3 varkens); 6x vooronderzoek voor mengsels van micro-organismen. Bij voldoende perspectief: vooronderzoek -&gt; labonderzoek -&gt; pilot</a:t>
                      </a:r>
                    </a:p>
                    <a:p>
                      <a:endParaRPr lang="nl-NL" sz="1200" dirty="0">
                        <a:solidFill>
                          <a:srgbClr val="012145"/>
                        </a:solidFill>
                        <a:latin typeface="Avenir Book"/>
                      </a:endParaRPr>
                    </a:p>
                    <a:p>
                      <a:r>
                        <a:rPr lang="nl-NL" sz="1200" dirty="0">
                          <a:solidFill>
                            <a:srgbClr val="012145"/>
                          </a:solidFill>
                          <a:latin typeface="Avenir Book"/>
                        </a:rPr>
                        <a:t>Bodem-waterkwaliteit: 10 maatregelen beoordeeld waarvan 3 door expertteam geselecteerd. Deze worden in proeftuin opgenomen om in bedrijfssituaties te worden toegepast. </a:t>
                      </a:r>
                    </a:p>
                    <a:p>
                      <a:endParaRPr lang="nl-NL" sz="1200" dirty="0">
                        <a:solidFill>
                          <a:srgbClr val="012145"/>
                        </a:solidFill>
                        <a:latin typeface="Avenir Book"/>
                      </a:endParaRPr>
                    </a:p>
                    <a:p>
                      <a:r>
                        <a:rPr lang="nl-NL" sz="1200" dirty="0">
                          <a:solidFill>
                            <a:srgbClr val="012145"/>
                          </a:solidFill>
                          <a:latin typeface="Avenir Book"/>
                        </a:rPr>
                        <a:t>Circulair voer volgt in 2021 met de eerste selectie. </a:t>
                      </a:r>
                    </a:p>
                  </a:txBody>
                  <a:tcPr/>
                </a:tc>
                <a:extLst>
                  <a:ext uri="{0D108BD9-81ED-4DB2-BD59-A6C34878D82A}">
                    <a16:rowId xmlns:a16="http://schemas.microsoft.com/office/drawing/2014/main" val="3718688697"/>
                  </a:ext>
                </a:extLst>
              </a:tr>
              <a:tr h="13562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b="0" i="0" u="none" strike="noStrike" spc="0" baseline="0" dirty="0">
                          <a:solidFill>
                            <a:srgbClr val="012145"/>
                          </a:solidFill>
                          <a:effectLst/>
                          <a:latin typeface="Avenir Book"/>
                        </a:rPr>
                        <a:t>Aantal toeleveranciers/dienstverleners /</a:t>
                      </a:r>
                      <a:r>
                        <a:rPr lang="nl-NL" sz="1200" b="0" i="0" u="none" strike="noStrike" spc="0" baseline="0" dirty="0" err="1">
                          <a:solidFill>
                            <a:srgbClr val="012145"/>
                          </a:solidFill>
                          <a:effectLst/>
                          <a:latin typeface="Avenir Book"/>
                        </a:rPr>
                        <a:t>erfbetreders</a:t>
                      </a:r>
                      <a:r>
                        <a:rPr lang="nl-NL" sz="1200" b="0" i="0" u="none" strike="noStrike" spc="0" baseline="0" dirty="0">
                          <a:solidFill>
                            <a:srgbClr val="012145"/>
                          </a:solidFill>
                          <a:effectLst/>
                          <a:latin typeface="Avenir Book"/>
                        </a:rPr>
                        <a:t> in Proeftuin</a:t>
                      </a:r>
                    </a:p>
                    <a:p>
                      <a:pPr algn="l" fontAlgn="t"/>
                      <a:endParaRPr lang="nl-NL" sz="1200" b="0" i="0" u="none" strike="noStrike" spc="0" baseline="0" dirty="0">
                        <a:solidFill>
                          <a:srgbClr val="012145"/>
                        </a:solidFill>
                        <a:effectLst/>
                        <a:latin typeface="Avenir Book"/>
                      </a:endParaRPr>
                    </a:p>
                  </a:txBody>
                  <a:tcPr marL="72000" marR="72000" marT="36000" marB="36000"/>
                </a:tc>
                <a:tc>
                  <a:txBody>
                    <a:bodyPr/>
                    <a:lstStyle/>
                    <a:p>
                      <a:pPr marL="144000" algn="l" fontAlgn="t"/>
                      <a:r>
                        <a:rPr lang="nl-NL" sz="1200" b="0" i="0" u="none" strike="noStrike">
                          <a:solidFill>
                            <a:srgbClr val="012145"/>
                          </a:solidFill>
                          <a:effectLst/>
                          <a:latin typeface="Avenir Book"/>
                        </a:rPr>
                        <a:t>100</a:t>
                      </a:r>
                      <a:endParaRPr lang="nl-NL" sz="1200" b="0" i="0" u="none" strike="noStrike" dirty="0">
                        <a:solidFill>
                          <a:srgbClr val="012145"/>
                        </a:solidFill>
                        <a:effectLst/>
                        <a:latin typeface="Avenir Book"/>
                      </a:endParaRPr>
                    </a:p>
                  </a:txBody>
                  <a:tcPr marL="7620" marR="7620" marT="7620" marB="0" anchor="ctr"/>
                </a:tc>
                <a:tc>
                  <a:txBody>
                    <a:bodyPr/>
                    <a:lstStyle/>
                    <a:p>
                      <a:pPr marL="144000" algn="l" fontAlgn="t"/>
                      <a:r>
                        <a:rPr lang="en-US" sz="1200" b="0" i="0" u="none" strike="noStrike" dirty="0">
                          <a:solidFill>
                            <a:srgbClr val="012145"/>
                          </a:solidFill>
                          <a:effectLst/>
                          <a:latin typeface="Avenir Book"/>
                        </a:rPr>
                        <a:t>&gt;</a:t>
                      </a:r>
                      <a:r>
                        <a:rPr lang="nl-NL" sz="1200" b="0" i="0" u="none" strike="noStrike" dirty="0">
                          <a:solidFill>
                            <a:srgbClr val="012145"/>
                          </a:solidFill>
                          <a:effectLst/>
                          <a:latin typeface="Avenir Book"/>
                        </a:rPr>
                        <a:t>45</a:t>
                      </a:r>
                    </a:p>
                  </a:txBody>
                  <a:tcPr marL="7620" marR="7620" marT="7620" marB="0" anchor="ctr"/>
                </a:tc>
                <a:tc vMerge="1">
                  <a:txBody>
                    <a:bodyPr/>
                    <a:lstStyle/>
                    <a:p>
                      <a:endParaRPr lang="nl-NL" sz="1200" dirty="0"/>
                    </a:p>
                  </a:txBody>
                  <a:tcPr/>
                </a:tc>
                <a:extLst>
                  <a:ext uri="{0D108BD9-81ED-4DB2-BD59-A6C34878D82A}">
                    <a16:rowId xmlns:a16="http://schemas.microsoft.com/office/drawing/2014/main" val="3375806078"/>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b="0" i="0" u="none" strike="noStrike" spc="0" baseline="0" dirty="0">
                          <a:solidFill>
                            <a:srgbClr val="012145"/>
                          </a:solidFill>
                          <a:effectLst/>
                          <a:latin typeface="Avenir Book"/>
                        </a:rPr>
                        <a:t>Aantal geteste innovatieve concepten en maatregelen</a:t>
                      </a:r>
                    </a:p>
                    <a:p>
                      <a:pPr algn="l" fontAlgn="t"/>
                      <a:endParaRPr lang="nl-NL" sz="1200" b="0" i="0" u="none" strike="noStrike" spc="0" baseline="0" dirty="0">
                        <a:solidFill>
                          <a:srgbClr val="012145"/>
                        </a:solidFill>
                        <a:effectLst/>
                        <a:latin typeface="Avenir Book"/>
                      </a:endParaRPr>
                    </a:p>
                  </a:txBody>
                  <a:tcPr marL="72000" marR="72000" marT="36000" marB="36000"/>
                </a:tc>
                <a:tc>
                  <a:txBody>
                    <a:bodyPr/>
                    <a:lstStyle/>
                    <a:p>
                      <a:pPr marL="144000" algn="l" fontAlgn="t"/>
                      <a:r>
                        <a:rPr lang="nl-NL" sz="1200" b="0" i="0" u="none" strike="noStrike">
                          <a:solidFill>
                            <a:srgbClr val="012145"/>
                          </a:solidFill>
                          <a:effectLst/>
                          <a:latin typeface="Avenir Book"/>
                        </a:rPr>
                        <a:t>42</a:t>
                      </a:r>
                      <a:endParaRPr lang="nl-NL" sz="1200" b="0" i="0" u="none" strike="noStrike" dirty="0">
                        <a:solidFill>
                          <a:srgbClr val="012145"/>
                        </a:solidFill>
                        <a:effectLst/>
                        <a:latin typeface="Avenir Book"/>
                      </a:endParaRPr>
                    </a:p>
                  </a:txBody>
                  <a:tcPr marL="7620" marR="7620" marT="7620" marB="0" anchor="ctr"/>
                </a:tc>
                <a:tc>
                  <a:txBody>
                    <a:bodyPr/>
                    <a:lstStyle/>
                    <a:p>
                      <a:pPr marL="144000" algn="l" fontAlgn="t"/>
                      <a:r>
                        <a:rPr lang="en-US" sz="1200" b="0" i="0" u="none" strike="noStrike" dirty="0">
                          <a:solidFill>
                            <a:srgbClr val="012145"/>
                          </a:solidFill>
                          <a:effectLst/>
                          <a:latin typeface="Avenir Book"/>
                        </a:rPr>
                        <a:t>3</a:t>
                      </a:r>
                      <a:r>
                        <a:rPr lang="nl-NL" sz="1200" b="0" i="0" u="none" strike="noStrike" dirty="0">
                          <a:solidFill>
                            <a:srgbClr val="012145"/>
                          </a:solidFill>
                          <a:effectLst/>
                          <a:latin typeface="Avenir Book"/>
                        </a:rPr>
                        <a:t>0 in test</a:t>
                      </a:r>
                    </a:p>
                  </a:txBody>
                  <a:tcPr marL="7620" marR="7620" marT="7620" marB="0" anchor="ctr"/>
                </a:tc>
                <a:tc vMerge="1">
                  <a:txBody>
                    <a:bodyPr/>
                    <a:lstStyle/>
                    <a:p>
                      <a:endParaRPr lang="nl-NL" sz="1200" dirty="0"/>
                    </a:p>
                  </a:txBody>
                  <a:tcPr/>
                </a:tc>
                <a:extLst>
                  <a:ext uri="{0D108BD9-81ED-4DB2-BD59-A6C34878D82A}">
                    <a16:rowId xmlns:a16="http://schemas.microsoft.com/office/drawing/2014/main" val="1012205658"/>
                  </a:ext>
                </a:extLst>
              </a:tr>
              <a:tr h="370840">
                <a:tc>
                  <a:txBody>
                    <a:bodyPr/>
                    <a:lstStyle/>
                    <a:p>
                      <a:pPr algn="l" fontAlgn="t"/>
                      <a:r>
                        <a:rPr lang="nl-NL" sz="1200" b="0" i="0" u="none" strike="noStrike" spc="0" baseline="0" dirty="0">
                          <a:solidFill>
                            <a:srgbClr val="012145"/>
                          </a:solidFill>
                          <a:effectLst/>
                          <a:latin typeface="Avenir Book"/>
                        </a:rPr>
                        <a:t>aantal actief betrokken agrariërs via cursus/ training / leertafels/ masterclass/ ontwikkeling verdienmodellen/ gericht advies</a:t>
                      </a:r>
                    </a:p>
                  </a:txBody>
                  <a:tcPr marL="72000" marR="72000" marT="36000" marB="36000"/>
                </a:tc>
                <a:tc>
                  <a:txBody>
                    <a:bodyPr/>
                    <a:lstStyle/>
                    <a:p>
                      <a:pPr marL="144000" algn="l" fontAlgn="t"/>
                      <a:r>
                        <a:rPr lang="nl-NL" sz="1200" b="0" i="0" u="none" strike="noStrike">
                          <a:solidFill>
                            <a:srgbClr val="012145"/>
                          </a:solidFill>
                          <a:effectLst/>
                          <a:latin typeface="Avenir Book"/>
                        </a:rPr>
                        <a:t>220</a:t>
                      </a:r>
                      <a:endParaRPr lang="nl-NL" sz="1200" b="0" i="0" u="none" strike="noStrike" dirty="0">
                        <a:solidFill>
                          <a:srgbClr val="012145"/>
                        </a:solidFill>
                        <a:effectLst/>
                        <a:latin typeface="Avenir Book"/>
                      </a:endParaRPr>
                    </a:p>
                  </a:txBody>
                  <a:tcPr marL="7620" marR="7620" marT="7620" marB="0" anchor="ctr"/>
                </a:tc>
                <a:tc>
                  <a:txBody>
                    <a:bodyPr/>
                    <a:lstStyle/>
                    <a:p>
                      <a:pPr marL="144000" algn="l" fontAlgn="ctr"/>
                      <a:r>
                        <a:rPr lang="en-US" sz="1200" b="0" i="0" u="none" strike="noStrike" dirty="0">
                          <a:solidFill>
                            <a:srgbClr val="012145"/>
                          </a:solidFill>
                          <a:effectLst/>
                          <a:latin typeface="Avenir Book"/>
                        </a:rPr>
                        <a:t>3</a:t>
                      </a:r>
                      <a:r>
                        <a:rPr lang="nl-NL" sz="1200" b="0" i="0" u="none" strike="noStrike" dirty="0">
                          <a:solidFill>
                            <a:srgbClr val="012145"/>
                          </a:solidFill>
                          <a:effectLst/>
                          <a:latin typeface="Avenir Book"/>
                        </a:rPr>
                        <a:t>0</a:t>
                      </a:r>
                    </a:p>
                  </a:txBody>
                  <a:tcPr marL="7620" marR="7620" marT="7620" marB="0" anchor="ctr"/>
                </a:tc>
                <a:tc vMerge="1">
                  <a:txBody>
                    <a:bodyPr/>
                    <a:lstStyle/>
                    <a:p>
                      <a:endParaRPr lang="nl-NL" sz="1200" dirty="0"/>
                    </a:p>
                  </a:txBody>
                  <a:tcPr/>
                </a:tc>
                <a:extLst>
                  <a:ext uri="{0D108BD9-81ED-4DB2-BD59-A6C34878D82A}">
                    <a16:rowId xmlns:a16="http://schemas.microsoft.com/office/drawing/2014/main" val="3658789900"/>
                  </a:ext>
                </a:extLst>
              </a:tr>
              <a:tr h="370840">
                <a:tc>
                  <a:txBody>
                    <a:bodyPr/>
                    <a:lstStyle/>
                    <a:p>
                      <a:pPr algn="l" fontAlgn="t"/>
                      <a:r>
                        <a:rPr lang="nl-NL" sz="1200" b="0" i="0" u="none" strike="noStrike" spc="0" baseline="0" dirty="0">
                          <a:solidFill>
                            <a:srgbClr val="012145"/>
                          </a:solidFill>
                          <a:effectLst/>
                          <a:latin typeface="Avenir Book"/>
                        </a:rPr>
                        <a:t>aantal agrarische bedrijven uitgerust met sensoren en dashboard</a:t>
                      </a:r>
                    </a:p>
                  </a:txBody>
                  <a:tcPr marL="72000" marR="72000" marT="36000" marB="36000"/>
                </a:tc>
                <a:tc>
                  <a:txBody>
                    <a:bodyPr/>
                    <a:lstStyle/>
                    <a:p>
                      <a:pPr marL="144000" marR="0" lvl="0" indent="0" algn="l" defTabSz="914400" rtl="0" eaLnBrk="1" fontAlgn="t" latinLnBrk="0" hangingPunct="1">
                        <a:lnSpc>
                          <a:spcPct val="100000"/>
                        </a:lnSpc>
                        <a:spcBef>
                          <a:spcPts val="0"/>
                        </a:spcBef>
                        <a:spcAft>
                          <a:spcPts val="0"/>
                        </a:spcAft>
                        <a:buClrTx/>
                        <a:buSzTx/>
                        <a:buFontTx/>
                        <a:buNone/>
                        <a:tabLst/>
                        <a:defRPr/>
                      </a:pPr>
                      <a:r>
                        <a:rPr lang="nl-NL" sz="1200" b="0" i="0" u="none" strike="noStrike">
                          <a:solidFill>
                            <a:srgbClr val="012145"/>
                          </a:solidFill>
                          <a:effectLst/>
                          <a:latin typeface="Avenir Book"/>
                        </a:rPr>
                        <a:t>70 van 70</a:t>
                      </a:r>
                      <a:endParaRPr lang="nl-NL" sz="1200" b="0" i="0" u="none" strike="noStrike" dirty="0">
                        <a:solidFill>
                          <a:srgbClr val="012145"/>
                        </a:solidFill>
                        <a:effectLst/>
                        <a:latin typeface="Avenir Book"/>
                      </a:endParaRPr>
                    </a:p>
                  </a:txBody>
                  <a:tcPr marL="7620" marR="7620" marT="7620" marB="0" anchor="ctr"/>
                </a:tc>
                <a:tc>
                  <a:txBody>
                    <a:bodyPr/>
                    <a:lstStyle/>
                    <a:p>
                      <a:pPr marL="144000" algn="l" fontAlgn="ctr"/>
                      <a:r>
                        <a:rPr lang="nl-NL" sz="1200" b="0" i="0" u="none" strike="noStrike" dirty="0">
                          <a:solidFill>
                            <a:srgbClr val="012145"/>
                          </a:solidFill>
                          <a:effectLst/>
                          <a:latin typeface="Avenir Book"/>
                        </a:rPr>
                        <a:t>0</a:t>
                      </a:r>
                    </a:p>
                  </a:txBody>
                  <a:tcPr marL="7620" marR="7620" marT="7620" marB="0" anchor="ctr"/>
                </a:tc>
                <a:tc vMerge="1">
                  <a:txBody>
                    <a:bodyPr/>
                    <a:lstStyle/>
                    <a:p>
                      <a:endParaRPr lang="nl-NL" sz="1200" dirty="0"/>
                    </a:p>
                  </a:txBody>
                  <a:tcPr/>
                </a:tc>
                <a:extLst>
                  <a:ext uri="{0D108BD9-81ED-4DB2-BD59-A6C34878D82A}">
                    <a16:rowId xmlns:a16="http://schemas.microsoft.com/office/drawing/2014/main" val="2931096374"/>
                  </a:ext>
                </a:extLst>
              </a:tr>
              <a:tr h="370840">
                <a:tc>
                  <a:txBody>
                    <a:bodyPr/>
                    <a:lstStyle/>
                    <a:p>
                      <a:pPr algn="l" fontAlgn="t"/>
                      <a:r>
                        <a:rPr lang="nl-NL" sz="1200" b="0" i="0" u="none" strike="noStrike" spc="0" baseline="0" dirty="0">
                          <a:solidFill>
                            <a:srgbClr val="012145"/>
                          </a:solidFill>
                          <a:effectLst/>
                          <a:latin typeface="Avenir Book"/>
                        </a:rPr>
                        <a:t>aantal agrariërs, </a:t>
                      </a:r>
                      <a:r>
                        <a:rPr lang="nl-NL" sz="1200" b="0" i="0" u="none" strike="noStrike" spc="0" baseline="0" dirty="0" err="1">
                          <a:solidFill>
                            <a:srgbClr val="012145"/>
                          </a:solidFill>
                          <a:effectLst/>
                          <a:latin typeface="Avenir Book"/>
                        </a:rPr>
                        <a:t>erfbetreders</a:t>
                      </a:r>
                      <a:r>
                        <a:rPr lang="nl-NL" sz="1200" b="0" i="0" u="none" strike="noStrike" spc="0" baseline="0" dirty="0">
                          <a:solidFill>
                            <a:srgbClr val="012145"/>
                          </a:solidFill>
                          <a:effectLst/>
                          <a:latin typeface="Avenir Book"/>
                        </a:rPr>
                        <a:t>, beleidsmedewerkers (uit regio) dat internetapplicaties gebruikt om de bedrijfsvoering te sturen. </a:t>
                      </a:r>
                    </a:p>
                  </a:txBody>
                  <a:tcPr marL="72000" marR="72000" marT="36000" marB="36000"/>
                </a:tc>
                <a:tc>
                  <a:txBody>
                    <a:bodyPr/>
                    <a:lstStyle/>
                    <a:p>
                      <a:pPr marL="144000" marR="0" lvl="0" indent="0" algn="l" defTabSz="914400" rtl="0" eaLnBrk="1" fontAlgn="t" latinLnBrk="0" hangingPunct="1">
                        <a:lnSpc>
                          <a:spcPct val="100000"/>
                        </a:lnSpc>
                        <a:spcBef>
                          <a:spcPts val="0"/>
                        </a:spcBef>
                        <a:spcAft>
                          <a:spcPts val="0"/>
                        </a:spcAft>
                        <a:buClrTx/>
                        <a:buSzTx/>
                        <a:buFontTx/>
                        <a:buNone/>
                        <a:tabLst/>
                        <a:defRPr/>
                      </a:pPr>
                      <a:r>
                        <a:rPr lang="nl-NL" sz="1200" b="0" i="0" u="none" strike="noStrike">
                          <a:solidFill>
                            <a:srgbClr val="012145"/>
                          </a:solidFill>
                          <a:effectLst/>
                          <a:latin typeface="Avenir Book"/>
                        </a:rPr>
                        <a:t>315</a:t>
                      </a:r>
                      <a:endParaRPr lang="nl-NL" sz="1200" b="0" i="0" u="none" strike="noStrike" dirty="0">
                        <a:solidFill>
                          <a:srgbClr val="012145"/>
                        </a:solidFill>
                        <a:effectLst/>
                        <a:latin typeface="Avenir Book"/>
                      </a:endParaRPr>
                    </a:p>
                  </a:txBody>
                  <a:tcPr marL="7620" marR="7620" marT="7620" marB="0" anchor="ctr"/>
                </a:tc>
                <a:tc>
                  <a:txBody>
                    <a:bodyPr/>
                    <a:lstStyle/>
                    <a:p>
                      <a:pPr marL="144000" algn="l" fontAlgn="ctr"/>
                      <a:r>
                        <a:rPr lang="nl-NL" sz="1200" b="0" i="0" u="none" strike="noStrike">
                          <a:solidFill>
                            <a:srgbClr val="012145"/>
                          </a:solidFill>
                          <a:effectLst/>
                          <a:latin typeface="Avenir Book"/>
                        </a:rPr>
                        <a:t>0</a:t>
                      </a:r>
                      <a:endParaRPr lang="nl-NL" sz="1200" b="0" i="0" u="none" strike="noStrike" dirty="0">
                        <a:solidFill>
                          <a:srgbClr val="012145"/>
                        </a:solidFill>
                        <a:effectLst/>
                        <a:latin typeface="Avenir Book"/>
                      </a:endParaRPr>
                    </a:p>
                  </a:txBody>
                  <a:tcPr marL="7620" marR="7620" marT="7620" marB="0" anchor="ctr"/>
                </a:tc>
                <a:tc vMerge="1">
                  <a:txBody>
                    <a:bodyPr/>
                    <a:lstStyle/>
                    <a:p>
                      <a:endParaRPr lang="nl-NL" sz="1200" dirty="0"/>
                    </a:p>
                  </a:txBody>
                  <a:tcPr/>
                </a:tc>
                <a:extLst>
                  <a:ext uri="{0D108BD9-81ED-4DB2-BD59-A6C34878D82A}">
                    <a16:rowId xmlns:a16="http://schemas.microsoft.com/office/drawing/2014/main" val="4145984843"/>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b="0" i="0" u="none" strike="noStrike" spc="0" baseline="0" dirty="0">
                          <a:solidFill>
                            <a:srgbClr val="012145"/>
                          </a:solidFill>
                          <a:effectLst/>
                          <a:latin typeface="Avenir Book"/>
                        </a:rPr>
                        <a:t>Aantal inspanningen waarmee inwoners en consumenten in de regio worden bereikt</a:t>
                      </a:r>
                    </a:p>
                  </a:txBody>
                  <a:tcPr marL="72000" marR="72000" marT="36000" marB="36000"/>
                </a:tc>
                <a:tc>
                  <a:txBody>
                    <a:bodyPr/>
                    <a:lstStyle/>
                    <a:p>
                      <a:pPr marL="144000" algn="l" fontAlgn="t"/>
                      <a:r>
                        <a:rPr lang="nl-NL" sz="1200" b="0" i="0" u="none" strike="noStrike" dirty="0">
                          <a:solidFill>
                            <a:srgbClr val="012145"/>
                          </a:solidFill>
                          <a:effectLst/>
                          <a:latin typeface="Avenir Book"/>
                        </a:rPr>
                        <a:t>75</a:t>
                      </a:r>
                    </a:p>
                  </a:txBody>
                  <a:tcPr marL="7620" marR="7620" marT="7620" marB="0" anchor="ctr"/>
                </a:tc>
                <a:tc>
                  <a:txBody>
                    <a:bodyPr/>
                    <a:lstStyle/>
                    <a:p>
                      <a:pPr marL="144000" algn="l" fontAlgn="ctr"/>
                      <a:r>
                        <a:rPr lang="nl-NL" sz="1200" b="0" i="0" u="none" strike="noStrike" dirty="0">
                          <a:solidFill>
                            <a:srgbClr val="012145"/>
                          </a:solidFill>
                          <a:effectLst/>
                          <a:latin typeface="Avenir Book"/>
                        </a:rPr>
                        <a:t>0</a:t>
                      </a:r>
                    </a:p>
                  </a:txBody>
                  <a:tcPr marL="7620" marR="7620" marT="7620" marB="0" anchor="ctr"/>
                </a:tc>
                <a:tc vMerge="1">
                  <a:txBody>
                    <a:bodyPr/>
                    <a:lstStyle/>
                    <a:p>
                      <a:endParaRPr lang="nl-NL" sz="1200" dirty="0"/>
                    </a:p>
                  </a:txBody>
                  <a:tcPr/>
                </a:tc>
                <a:extLst>
                  <a:ext uri="{0D108BD9-81ED-4DB2-BD59-A6C34878D82A}">
                    <a16:rowId xmlns:a16="http://schemas.microsoft.com/office/drawing/2014/main" val="867778157"/>
                  </a:ext>
                </a:extLst>
              </a:tr>
            </a:tbl>
          </a:graphicData>
        </a:graphic>
      </p:graphicFrame>
      <p:sp>
        <p:nvSpPr>
          <p:cNvPr id="6" name="Tekstvak 5">
            <a:extLst>
              <a:ext uri="{FF2B5EF4-FFF2-40B4-BE49-F238E27FC236}">
                <a16:creationId xmlns:a16="http://schemas.microsoft.com/office/drawing/2014/main" id="{6C8A7C98-5A50-4134-A19C-8655188374B8}"/>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9</a:t>
            </a:r>
          </a:p>
        </p:txBody>
      </p:sp>
    </p:spTree>
    <p:extLst>
      <p:ext uri="{BB962C8B-B14F-4D97-AF65-F5344CB8AC3E}">
        <p14:creationId xmlns:p14="http://schemas.microsoft.com/office/powerpoint/2010/main" val="45145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41F8BAF8-64F2-45A1-A69F-01AE81F5CFA0}"/>
              </a:ext>
            </a:extLst>
          </p:cNvPr>
          <p:cNvSpPr>
            <a:spLocks noGrp="1"/>
          </p:cNvSpPr>
          <p:nvPr>
            <p:ph type="body" sz="quarter" idx="17"/>
          </p:nvPr>
        </p:nvSpPr>
        <p:spPr>
          <a:xfrm>
            <a:off x="853486" y="327595"/>
            <a:ext cx="10515600" cy="928135"/>
          </a:xfrm>
        </p:spPr>
        <p:txBody>
          <a:bodyPr/>
          <a:lstStyle/>
          <a:p>
            <a:r>
              <a:rPr lang="nl-NL" dirty="0"/>
              <a:t>2. Gezonde voeding</a:t>
            </a:r>
          </a:p>
        </p:txBody>
      </p:sp>
      <p:pic>
        <p:nvPicPr>
          <p:cNvPr id="9" name="Afbeelding 8">
            <a:extLst>
              <a:ext uri="{FF2B5EF4-FFF2-40B4-BE49-F238E27FC236}">
                <a16:creationId xmlns:a16="http://schemas.microsoft.com/office/drawing/2014/main" id="{998D6E0B-B1C3-49A7-8E43-CF9E1D2BAB47}"/>
              </a:ext>
            </a:extLst>
          </p:cNvPr>
          <p:cNvPicPr>
            <a:picLocks noChangeAspect="1"/>
          </p:cNvPicPr>
          <p:nvPr/>
        </p:nvPicPr>
        <p:blipFill>
          <a:blip r:embed="rId2"/>
          <a:stretch>
            <a:fillRect/>
          </a:stretch>
        </p:blipFill>
        <p:spPr>
          <a:xfrm>
            <a:off x="1843550" y="1368804"/>
            <a:ext cx="8358493" cy="4594294"/>
          </a:xfrm>
          <a:prstGeom prst="rect">
            <a:avLst/>
          </a:prstGeom>
        </p:spPr>
      </p:pic>
      <p:sp>
        <p:nvSpPr>
          <p:cNvPr id="5" name="Tekstvak 4">
            <a:extLst>
              <a:ext uri="{FF2B5EF4-FFF2-40B4-BE49-F238E27FC236}">
                <a16:creationId xmlns:a16="http://schemas.microsoft.com/office/drawing/2014/main" id="{4EA4D705-64CA-4776-BF3A-1EE11E297A47}"/>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10</a:t>
            </a:r>
          </a:p>
        </p:txBody>
      </p:sp>
    </p:spTree>
    <p:extLst>
      <p:ext uri="{BB962C8B-B14F-4D97-AF65-F5344CB8AC3E}">
        <p14:creationId xmlns:p14="http://schemas.microsoft.com/office/powerpoint/2010/main" val="308157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5F2A78F5-780A-4238-8078-F00D641B1A13}"/>
              </a:ext>
            </a:extLst>
          </p:cNvPr>
          <p:cNvSpPr>
            <a:spLocks noGrp="1"/>
          </p:cNvSpPr>
          <p:nvPr>
            <p:ph type="subTitle" idx="16"/>
          </p:nvPr>
        </p:nvSpPr>
        <p:spPr/>
        <p:txBody>
          <a:bodyPr>
            <a:normAutofit lnSpcReduction="10000"/>
          </a:bodyPr>
          <a:lstStyle/>
          <a:p>
            <a:r>
              <a:rPr lang="nl-NL" dirty="0"/>
              <a:t>Planning, budget, kwaliteit</a:t>
            </a:r>
          </a:p>
          <a:p>
            <a:endParaRPr lang="nl-NL" dirty="0"/>
          </a:p>
        </p:txBody>
      </p:sp>
      <p:sp>
        <p:nvSpPr>
          <p:cNvPr id="4" name="Tijdelijke aanduiding voor tekst 3">
            <a:extLst>
              <a:ext uri="{FF2B5EF4-FFF2-40B4-BE49-F238E27FC236}">
                <a16:creationId xmlns:a16="http://schemas.microsoft.com/office/drawing/2014/main" id="{80C1FF70-A41C-46DD-8543-2EF65B921E8E}"/>
              </a:ext>
            </a:extLst>
          </p:cNvPr>
          <p:cNvSpPr>
            <a:spLocks noGrp="1"/>
          </p:cNvSpPr>
          <p:nvPr>
            <p:ph type="body" sz="quarter" idx="17"/>
          </p:nvPr>
        </p:nvSpPr>
        <p:spPr/>
        <p:txBody>
          <a:bodyPr/>
          <a:lstStyle/>
          <a:p>
            <a:r>
              <a:rPr lang="nl-NL" dirty="0"/>
              <a:t>2. Gezonde voeding	</a:t>
            </a:r>
          </a:p>
        </p:txBody>
      </p:sp>
      <p:graphicFrame>
        <p:nvGraphicFramePr>
          <p:cNvPr id="5" name="Tijdelijke aanduiding voor inhoud 4">
            <a:extLst>
              <a:ext uri="{FF2B5EF4-FFF2-40B4-BE49-F238E27FC236}">
                <a16:creationId xmlns:a16="http://schemas.microsoft.com/office/drawing/2014/main" id="{EB2F8789-FC28-4146-BA74-E8A6EC29057E}"/>
              </a:ext>
            </a:extLst>
          </p:cNvPr>
          <p:cNvGraphicFramePr>
            <a:graphicFrameLocks/>
          </p:cNvGraphicFramePr>
          <p:nvPr>
            <p:extLst>
              <p:ext uri="{D42A27DB-BD31-4B8C-83A1-F6EECF244321}">
                <p14:modId xmlns:p14="http://schemas.microsoft.com/office/powerpoint/2010/main" val="929207991"/>
              </p:ext>
            </p:extLst>
          </p:nvPr>
        </p:nvGraphicFramePr>
        <p:xfrm>
          <a:off x="572428" y="2479956"/>
          <a:ext cx="11047143" cy="2141054"/>
        </p:xfrm>
        <a:graphic>
          <a:graphicData uri="http://schemas.openxmlformats.org/drawingml/2006/table">
            <a:tbl>
              <a:tblPr firstRow="1" bandRow="1">
                <a:tableStyleId>{93296810-A885-4BE3-A3E7-6D5BEEA58F35}</a:tableStyleId>
              </a:tblPr>
              <a:tblGrid>
                <a:gridCol w="1263186">
                  <a:extLst>
                    <a:ext uri="{9D8B030D-6E8A-4147-A177-3AD203B41FA5}">
                      <a16:colId xmlns:a16="http://schemas.microsoft.com/office/drawing/2014/main" val="985315336"/>
                    </a:ext>
                  </a:extLst>
                </a:gridCol>
                <a:gridCol w="921234">
                  <a:extLst>
                    <a:ext uri="{9D8B030D-6E8A-4147-A177-3AD203B41FA5}">
                      <a16:colId xmlns:a16="http://schemas.microsoft.com/office/drawing/2014/main" val="1333811593"/>
                    </a:ext>
                  </a:extLst>
                </a:gridCol>
                <a:gridCol w="8862723">
                  <a:extLst>
                    <a:ext uri="{9D8B030D-6E8A-4147-A177-3AD203B41FA5}">
                      <a16:colId xmlns:a16="http://schemas.microsoft.com/office/drawing/2014/main" val="3890246598"/>
                    </a:ext>
                  </a:extLst>
                </a:gridCol>
              </a:tblGrid>
              <a:tr h="478254">
                <a:tc>
                  <a:txBody>
                    <a:bodyPr/>
                    <a:lstStyle/>
                    <a:p>
                      <a:r>
                        <a:rPr lang="nl-NL" sz="1400" dirty="0"/>
                        <a:t>Voeding</a:t>
                      </a:r>
                    </a:p>
                  </a:txBody>
                  <a:tcPr/>
                </a:tc>
                <a:tc>
                  <a:txBody>
                    <a:bodyPr/>
                    <a:lstStyle/>
                    <a:p>
                      <a:r>
                        <a:rPr lang="nl-NL" sz="1400" dirty="0"/>
                        <a:t>2020</a:t>
                      </a:r>
                    </a:p>
                  </a:txBody>
                  <a:tcPr/>
                </a:tc>
                <a:tc>
                  <a:txBody>
                    <a:bodyPr/>
                    <a:lstStyle/>
                    <a:p>
                      <a:r>
                        <a:rPr lang="nl-NL" sz="1400" dirty="0"/>
                        <a:t>Toelichting</a:t>
                      </a:r>
                    </a:p>
                  </a:txBody>
                  <a:tcPr/>
                </a:tc>
                <a:extLst>
                  <a:ext uri="{0D108BD9-81ED-4DB2-BD59-A6C34878D82A}">
                    <a16:rowId xmlns:a16="http://schemas.microsoft.com/office/drawing/2014/main" val="277987979"/>
                  </a:ext>
                </a:extLst>
              </a:tr>
              <a:tr h="748400">
                <a:tc>
                  <a:txBody>
                    <a:bodyPr/>
                    <a:lstStyle/>
                    <a:p>
                      <a:r>
                        <a:rPr lang="nl-NL" sz="1200" b="1" kern="1200" dirty="0">
                          <a:solidFill>
                            <a:srgbClr val="012145"/>
                          </a:solidFill>
                          <a:latin typeface="Avenir Book"/>
                        </a:rPr>
                        <a:t>Planning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accent5">
                            <a:lumMod val="50000"/>
                          </a:schemeClr>
                        </a:solidFill>
                        <a:latin typeface="Avenir Book"/>
                        <a:ea typeface="+mn-ea"/>
                        <a:cs typeface="+mn-cs"/>
                      </a:endParaRPr>
                    </a:p>
                  </a:txBody>
                  <a:tcPr/>
                </a:tc>
                <a:tc>
                  <a:txBody>
                    <a:bodyPr/>
                    <a:lstStyle/>
                    <a:p>
                      <a:pPr marL="171450" indent="-171450">
                        <a:buFont typeface="Wingdings" panose="05000000000000000000" pitchFamily="2" charset="2"/>
                        <a:buChar char="§"/>
                      </a:pPr>
                      <a:r>
                        <a:rPr lang="nl-NL" sz="1200" baseline="0" dirty="0">
                          <a:solidFill>
                            <a:srgbClr val="012145"/>
                          </a:solidFill>
                          <a:latin typeface="Avenir Book"/>
                        </a:rPr>
                        <a:t>Vanaf september: mensen aangesteld;  kick-off meetings gehad en gestart. Deel personeel later aangesteld (Q1 2021)</a:t>
                      </a:r>
                    </a:p>
                    <a:p>
                      <a:pPr marL="171450" indent="-171450">
                        <a:buFont typeface="Wingdings" panose="05000000000000000000" pitchFamily="2" charset="2"/>
                        <a:buChar char="§"/>
                      </a:pPr>
                      <a:r>
                        <a:rPr lang="nl-NL" sz="1200" baseline="0" dirty="0">
                          <a:solidFill>
                            <a:srgbClr val="012145"/>
                          </a:solidFill>
                          <a:latin typeface="Avenir Book"/>
                        </a:rPr>
                        <a:t>Door online werken (</a:t>
                      </a:r>
                      <a:r>
                        <a:rPr lang="nl-NL" sz="1200" baseline="0" dirty="0" err="1">
                          <a:solidFill>
                            <a:srgbClr val="012145"/>
                          </a:solidFill>
                          <a:latin typeface="Avenir Book"/>
                        </a:rPr>
                        <a:t>agv</a:t>
                      </a:r>
                      <a:r>
                        <a:rPr lang="nl-NL" sz="1200" baseline="0" dirty="0">
                          <a:solidFill>
                            <a:srgbClr val="012145"/>
                          </a:solidFill>
                          <a:latin typeface="Avenir Book"/>
                        </a:rPr>
                        <a:t> </a:t>
                      </a:r>
                      <a:r>
                        <a:rPr lang="nl-NL" sz="1200" baseline="0" dirty="0" err="1">
                          <a:solidFill>
                            <a:srgbClr val="012145"/>
                          </a:solidFill>
                          <a:latin typeface="Avenir Book"/>
                        </a:rPr>
                        <a:t>Covid</a:t>
                      </a:r>
                      <a:r>
                        <a:rPr lang="nl-NL" sz="1200" baseline="0" dirty="0">
                          <a:solidFill>
                            <a:srgbClr val="012145"/>
                          </a:solidFill>
                          <a:latin typeface="Avenir Book"/>
                        </a:rPr>
                        <a:t>) gaat relaties opbouwen met netwerk minder snel </a:t>
                      </a:r>
                      <a:endParaRPr lang="nl-NL" sz="1200" dirty="0">
                        <a:solidFill>
                          <a:srgbClr val="012145"/>
                        </a:solidFill>
                        <a:latin typeface="Avenir Book"/>
                      </a:endParaRPr>
                    </a:p>
                  </a:txBody>
                  <a:tcPr/>
                </a:tc>
                <a:extLst>
                  <a:ext uri="{0D108BD9-81ED-4DB2-BD59-A6C34878D82A}">
                    <a16:rowId xmlns:a16="http://schemas.microsoft.com/office/drawing/2014/main" val="3275819136"/>
                  </a:ext>
                </a:extLst>
              </a:tr>
              <a:tr h="423008">
                <a:tc>
                  <a:txBody>
                    <a:bodyPr/>
                    <a:lstStyle/>
                    <a:p>
                      <a:r>
                        <a:rPr lang="nl-NL" sz="1200" b="1" kern="1200" dirty="0">
                          <a:solidFill>
                            <a:srgbClr val="012145"/>
                          </a:solidFill>
                          <a:latin typeface="Avenir Book"/>
                        </a:rPr>
                        <a:t>Budget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accent5">
                            <a:lumMod val="50000"/>
                          </a:schemeClr>
                        </a:solidFill>
                        <a:latin typeface="Avenir Book"/>
                        <a:ea typeface="+mn-ea"/>
                        <a:cs typeface="+mn-cs"/>
                      </a:endParaRPr>
                    </a:p>
                  </a:txBody>
                  <a:tcPr/>
                </a:tc>
                <a:tc>
                  <a:txBody>
                    <a:bodyPr/>
                    <a:lstStyle/>
                    <a:p>
                      <a:pPr marL="171450" indent="-171450" algn="l">
                        <a:buFont typeface="Wingdings" panose="05000000000000000000" pitchFamily="2" charset="2"/>
                        <a:buChar char="§"/>
                      </a:pPr>
                      <a:r>
                        <a:rPr lang="nl-NL" sz="1200" dirty="0">
                          <a:solidFill>
                            <a:srgbClr val="012145"/>
                          </a:solidFill>
                          <a:latin typeface="Avenir Book"/>
                        </a:rPr>
                        <a:t>Vertraging in uitgaven door deels laat aanstellen van personeel. Pas echt gestart in Q3 2020. 1</a:t>
                      </a:r>
                      <a:r>
                        <a:rPr lang="nl-NL" sz="1200" baseline="30000" dirty="0">
                          <a:solidFill>
                            <a:srgbClr val="012145"/>
                          </a:solidFill>
                          <a:latin typeface="Avenir Book"/>
                        </a:rPr>
                        <a:t>e</a:t>
                      </a:r>
                      <a:r>
                        <a:rPr lang="nl-NL" sz="1200" dirty="0">
                          <a:solidFill>
                            <a:srgbClr val="012145"/>
                          </a:solidFill>
                          <a:latin typeface="Avenir Book"/>
                        </a:rPr>
                        <a:t> </a:t>
                      </a:r>
                      <a:r>
                        <a:rPr lang="nl-NL" sz="1200" baseline="0" dirty="0">
                          <a:solidFill>
                            <a:srgbClr val="012145"/>
                          </a:solidFill>
                          <a:latin typeface="Avenir Book"/>
                        </a:rPr>
                        <a:t>tranche is doorbetaald aan alle 8 uitvoeringspartners</a:t>
                      </a:r>
                      <a:endParaRPr lang="nl-NL" sz="1200" dirty="0">
                        <a:solidFill>
                          <a:srgbClr val="FF0000"/>
                        </a:solidFill>
                        <a:highlight>
                          <a:srgbClr val="FFFF00"/>
                        </a:highlight>
                        <a:latin typeface="Avenir Book"/>
                      </a:endParaRPr>
                    </a:p>
                  </a:txBody>
                  <a:tcPr/>
                </a:tc>
                <a:extLst>
                  <a:ext uri="{0D108BD9-81ED-4DB2-BD59-A6C34878D82A}">
                    <a16:rowId xmlns:a16="http://schemas.microsoft.com/office/drawing/2014/main" val="2267142957"/>
                  </a:ext>
                </a:extLst>
              </a:tr>
              <a:tr h="423008">
                <a:tc>
                  <a:txBody>
                    <a:bodyPr/>
                    <a:lstStyle/>
                    <a:p>
                      <a:r>
                        <a:rPr lang="nl-NL" sz="1200" b="1" kern="1200" dirty="0">
                          <a:solidFill>
                            <a:srgbClr val="012145"/>
                          </a:solidFill>
                          <a:latin typeface="Avenir Book"/>
                        </a:rPr>
                        <a:t>Kwaliteit</a:t>
                      </a:r>
                    </a:p>
                  </a:txBody>
                  <a:tcPr/>
                </a:tc>
                <a:tc>
                  <a:txBody>
                    <a:bodyPr/>
                    <a:lstStyle/>
                    <a:p>
                      <a:endParaRPr lang="nl-NL" sz="1200" kern="1200" dirty="0">
                        <a:solidFill>
                          <a:srgbClr val="012145"/>
                        </a:solidFill>
                        <a:latin typeface="Avenir Book"/>
                        <a:ea typeface="+mn-ea"/>
                        <a:cs typeface="+mn-cs"/>
                      </a:endParaRPr>
                    </a:p>
                  </a:txBody>
                  <a:tcPr/>
                </a:tc>
                <a:tc>
                  <a:txBody>
                    <a:bodyPr/>
                    <a:lstStyle/>
                    <a:p>
                      <a:pPr marL="171450" indent="-171450">
                        <a:buFont typeface="Wingdings" panose="05000000000000000000" pitchFamily="2" charset="2"/>
                        <a:buChar char="§"/>
                      </a:pPr>
                      <a:r>
                        <a:rPr lang="nl-NL" sz="1200" dirty="0">
                          <a:solidFill>
                            <a:srgbClr val="012145"/>
                          </a:solidFill>
                          <a:latin typeface="Avenir Book"/>
                        </a:rPr>
                        <a:t>Inhoudelijk goed</a:t>
                      </a:r>
                      <a:r>
                        <a:rPr lang="nl-NL" sz="1200" baseline="0" dirty="0">
                          <a:solidFill>
                            <a:srgbClr val="012145"/>
                          </a:solidFill>
                          <a:latin typeface="Avenir Book"/>
                        </a:rPr>
                        <a:t> overleg om hoogwaardige kennis in voeding, zorg en leefomgeving door te ontwikkelen en toe te passen en landelijk een voorbeeldregio te zijn.  Sterk netwerk en interesse van regionale en nationale partijen voor participatie.</a:t>
                      </a:r>
                      <a:endParaRPr lang="nl-NL" sz="1200" dirty="0">
                        <a:solidFill>
                          <a:srgbClr val="012145"/>
                        </a:solidFill>
                        <a:latin typeface="Avenir Book"/>
                      </a:endParaRPr>
                    </a:p>
                  </a:txBody>
                  <a:tcPr/>
                </a:tc>
                <a:extLst>
                  <a:ext uri="{0D108BD9-81ED-4DB2-BD59-A6C34878D82A}">
                    <a16:rowId xmlns:a16="http://schemas.microsoft.com/office/drawing/2014/main" val="2309222510"/>
                  </a:ext>
                </a:extLst>
              </a:tr>
            </a:tbl>
          </a:graphicData>
        </a:graphic>
      </p:graphicFrame>
      <p:sp>
        <p:nvSpPr>
          <p:cNvPr id="6" name="Tijdelijke aanduiding voor inhoud 1">
            <a:extLst>
              <a:ext uri="{FF2B5EF4-FFF2-40B4-BE49-F238E27FC236}">
                <a16:creationId xmlns:a16="http://schemas.microsoft.com/office/drawing/2014/main" id="{C94B7E2E-68CE-4C41-9EC8-FC23EF18EB68}"/>
              </a:ext>
            </a:extLst>
          </p:cNvPr>
          <p:cNvSpPr txBox="1">
            <a:spLocks/>
          </p:cNvSpPr>
          <p:nvPr/>
        </p:nvSpPr>
        <p:spPr>
          <a:xfrm>
            <a:off x="553453" y="5022376"/>
            <a:ext cx="11047143" cy="982639"/>
          </a:xfrm>
          <a:prstGeom prst="rect">
            <a:avLst/>
          </a:prstGeom>
          <a:ln>
            <a:solidFill>
              <a:schemeClr val="accent5">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012145"/>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a:buChar char="•"/>
              <a:defRPr sz="2400" kern="1200">
                <a:solidFill>
                  <a:srgbClr val="012145"/>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a:buChar char="•"/>
              <a:defRPr sz="2000" kern="1200">
                <a:solidFill>
                  <a:srgbClr val="012145"/>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a:buChar char="•"/>
              <a:defRPr sz="1800" kern="1200">
                <a:solidFill>
                  <a:srgbClr val="012145"/>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a:buChar char="•"/>
              <a:defRPr sz="1800" kern="1200">
                <a:solidFill>
                  <a:srgbClr val="012145"/>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nl-NL" sz="1200" b="1" dirty="0"/>
              <a:t>Beheersmaatregelen</a:t>
            </a:r>
            <a:endParaRPr lang="nl-NL" sz="1200" dirty="0"/>
          </a:p>
          <a:p>
            <a:pPr marL="0" indent="0">
              <a:spcBef>
                <a:spcPts val="0"/>
              </a:spcBef>
              <a:buFont typeface="Arial"/>
              <a:buNone/>
            </a:pPr>
            <a:r>
              <a:rPr lang="nl-NL" sz="1200" dirty="0">
                <a:latin typeface="Avenir Book"/>
              </a:rPr>
              <a:t>Issues: </a:t>
            </a:r>
            <a:r>
              <a:rPr lang="nl-NL" sz="1200" dirty="0"/>
              <a:t>Vertraagde start aanstelling projectleiders ; </a:t>
            </a:r>
            <a:r>
              <a:rPr lang="nl-NL" sz="1200" dirty="0" err="1"/>
              <a:t>Covid</a:t>
            </a:r>
            <a:r>
              <a:rPr lang="nl-NL" sz="1200" dirty="0"/>
              <a:t> vertraagt fysiek samenwerken met partners. </a:t>
            </a:r>
          </a:p>
          <a:p>
            <a:pPr marL="0" indent="0">
              <a:spcBef>
                <a:spcPts val="0"/>
              </a:spcBef>
              <a:buFont typeface="Arial"/>
              <a:buNone/>
            </a:pPr>
            <a:r>
              <a:rPr lang="nl-NL" sz="1200" dirty="0">
                <a:latin typeface="Avenir Book"/>
              </a:rPr>
              <a:t>Planning: Door </a:t>
            </a:r>
            <a:r>
              <a:rPr lang="nl-NL" sz="1200" dirty="0" err="1">
                <a:latin typeface="Avenir Book"/>
              </a:rPr>
              <a:t>Covid</a:t>
            </a:r>
            <a:r>
              <a:rPr lang="nl-NL" sz="1200" dirty="0">
                <a:latin typeface="Avenir Book"/>
              </a:rPr>
              <a:t> zullen we in MT blijven monitoren wat mogelijk is aan projecten mogelijk met kennisinstellingen in wijken, restaurants, MKB, zorginstellingen, zorgnetwerken i.v.m. contact met inwoners en patiënten. De plannen zijn nu volop in ontwikkeling.</a:t>
            </a:r>
          </a:p>
          <a:p>
            <a:pPr marL="0" indent="0">
              <a:spcBef>
                <a:spcPts val="0"/>
              </a:spcBef>
              <a:buFont typeface="Arial"/>
              <a:buNone/>
            </a:pPr>
            <a:r>
              <a:rPr lang="nl-NL" sz="1200" dirty="0">
                <a:latin typeface="Avenir Book"/>
              </a:rPr>
              <a:t>Budget: verwachting dat uitgaven in lijn komen met begroting in loop 2021</a:t>
            </a:r>
          </a:p>
        </p:txBody>
      </p:sp>
      <p:grpSp>
        <p:nvGrpSpPr>
          <p:cNvPr id="7" name="Groep 32">
            <a:extLst>
              <a:ext uri="{FF2B5EF4-FFF2-40B4-BE49-F238E27FC236}">
                <a16:creationId xmlns:a16="http://schemas.microsoft.com/office/drawing/2014/main" id="{B927B9AF-2012-4DD8-873D-7F352F51207F}"/>
              </a:ext>
            </a:extLst>
          </p:cNvPr>
          <p:cNvGrpSpPr>
            <a:grpSpLocks noChangeAspect="1"/>
          </p:cNvGrpSpPr>
          <p:nvPr/>
        </p:nvGrpSpPr>
        <p:grpSpPr>
          <a:xfrm>
            <a:off x="2104810" y="4277468"/>
            <a:ext cx="293102" cy="293102"/>
            <a:chOff x="16405463" y="5167168"/>
            <a:chExt cx="3382403" cy="3383275"/>
          </a:xfrm>
          <a:solidFill>
            <a:srgbClr val="729452"/>
          </a:solidFill>
        </p:grpSpPr>
        <p:sp>
          <p:nvSpPr>
            <p:cNvPr id="8" name="Oval 11">
              <a:extLst>
                <a:ext uri="{FF2B5EF4-FFF2-40B4-BE49-F238E27FC236}">
                  <a16:creationId xmlns:a16="http://schemas.microsoft.com/office/drawing/2014/main" id="{8FEEF2E9-F0E7-4CE1-9210-CE5AA82EBDD2}"/>
                </a:ext>
              </a:extLst>
            </p:cNvPr>
            <p:cNvSpPr>
              <a:spLocks noChangeAspect="1"/>
            </p:cNvSpPr>
            <p:nvPr/>
          </p:nvSpPr>
          <p:spPr>
            <a:xfrm>
              <a:off x="16405463" y="5167168"/>
              <a:ext cx="3382403" cy="3383275"/>
            </a:xfrm>
            <a:prstGeom prst="ellipse">
              <a:avLst/>
            </a:prstGeom>
            <a:grpFill/>
            <a:ln w="38100" cap="flat" cmpd="sng" algn="ctr">
              <a:noFill/>
              <a:prstDash val="solid"/>
            </a:ln>
            <a:effectLst/>
          </p:spPr>
          <p:txBody>
            <a:bodyPr lIns="487570" tIns="243784" rIns="487570" bIns="243784" rtlCol="0" anchor="ctr"/>
            <a:lstStyle/>
            <a:p>
              <a:pPr algn="ctr" defTabSz="3656868"/>
              <a:endParaRPr lang="en-US" sz="7200" kern="0" dirty="0">
                <a:solidFill>
                  <a:prstClr val="white"/>
                </a:solidFill>
                <a:latin typeface="Raleway Light"/>
              </a:endParaRPr>
            </a:p>
          </p:txBody>
        </p:sp>
        <p:grpSp>
          <p:nvGrpSpPr>
            <p:cNvPr id="9" name="Group 36">
              <a:extLst>
                <a:ext uri="{FF2B5EF4-FFF2-40B4-BE49-F238E27FC236}">
                  <a16:creationId xmlns:a16="http://schemas.microsoft.com/office/drawing/2014/main" id="{E8981C4B-C63E-4328-AF49-FC9AB458840D}"/>
                </a:ext>
              </a:extLst>
            </p:cNvPr>
            <p:cNvGrpSpPr/>
            <p:nvPr/>
          </p:nvGrpSpPr>
          <p:grpSpPr>
            <a:xfrm>
              <a:off x="17375646" y="5946552"/>
              <a:ext cx="1524627" cy="1525684"/>
              <a:chOff x="-1587" y="-3175"/>
              <a:chExt cx="3670300" cy="3671888"/>
            </a:xfrm>
            <a:grpFill/>
          </p:grpSpPr>
          <p:sp>
            <p:nvSpPr>
              <p:cNvPr id="10" name="Freeform 24">
                <a:extLst>
                  <a:ext uri="{FF2B5EF4-FFF2-40B4-BE49-F238E27FC236}">
                    <a16:creationId xmlns:a16="http://schemas.microsoft.com/office/drawing/2014/main" id="{17FB6DC6-E21B-4DC4-8833-17AF1C14A51C}"/>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id-ID" sz="7200" kern="0" dirty="0">
                  <a:solidFill>
                    <a:srgbClr val="272727"/>
                  </a:solidFill>
                  <a:latin typeface="Raleway Light"/>
                </a:endParaRPr>
              </a:p>
            </p:txBody>
          </p:sp>
          <p:sp>
            <p:nvSpPr>
              <p:cNvPr id="11" name="Freeform 25">
                <a:extLst>
                  <a:ext uri="{FF2B5EF4-FFF2-40B4-BE49-F238E27FC236}">
                    <a16:creationId xmlns:a16="http://schemas.microsoft.com/office/drawing/2014/main" id="{B335A1BF-8DEE-4E86-8146-14B583B55820}"/>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id-ID" sz="7200" kern="0">
                  <a:solidFill>
                    <a:srgbClr val="272727"/>
                  </a:solidFill>
                  <a:latin typeface="Raleway Light"/>
                </a:endParaRPr>
              </a:p>
            </p:txBody>
          </p:sp>
        </p:grpSp>
      </p:grpSp>
      <p:grpSp>
        <p:nvGrpSpPr>
          <p:cNvPr id="12" name="Groep 11">
            <a:extLst>
              <a:ext uri="{FF2B5EF4-FFF2-40B4-BE49-F238E27FC236}">
                <a16:creationId xmlns:a16="http://schemas.microsoft.com/office/drawing/2014/main" id="{C485CA86-3BBE-4A2F-BAA1-69B4C644AF6D}"/>
              </a:ext>
            </a:extLst>
          </p:cNvPr>
          <p:cNvGrpSpPr>
            <a:grpSpLocks noChangeAspect="1"/>
          </p:cNvGrpSpPr>
          <p:nvPr/>
        </p:nvGrpSpPr>
        <p:grpSpPr>
          <a:xfrm>
            <a:off x="2112255" y="3056974"/>
            <a:ext cx="293102" cy="293102"/>
            <a:chOff x="7736218" y="4509850"/>
            <a:chExt cx="720000" cy="720000"/>
          </a:xfrm>
          <a:solidFill>
            <a:schemeClr val="accent2">
              <a:lumMod val="60000"/>
              <a:lumOff val="40000"/>
            </a:schemeClr>
          </a:solidFill>
        </p:grpSpPr>
        <p:sp>
          <p:nvSpPr>
            <p:cNvPr id="13" name="Oval 7">
              <a:extLst>
                <a:ext uri="{FF2B5EF4-FFF2-40B4-BE49-F238E27FC236}">
                  <a16:creationId xmlns:a16="http://schemas.microsoft.com/office/drawing/2014/main" id="{D1CD29F7-825B-4AA1-B558-85649BCFF677}"/>
                </a:ext>
              </a:extLst>
            </p:cNvPr>
            <p:cNvSpPr>
              <a:spLocks noChangeAspect="1"/>
            </p:cNvSpPr>
            <p:nvPr/>
          </p:nvSpPr>
          <p:spPr>
            <a:xfrm>
              <a:off x="7736218" y="4509850"/>
              <a:ext cx="720000" cy="720000"/>
            </a:xfrm>
            <a:prstGeom prst="ellipse">
              <a:avLst/>
            </a:prstGeom>
            <a:solidFill>
              <a:schemeClr val="accent2"/>
            </a:solid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sp>
          <p:nvSpPr>
            <p:cNvPr id="14" name="Freeform 19">
              <a:extLst>
                <a:ext uri="{FF2B5EF4-FFF2-40B4-BE49-F238E27FC236}">
                  <a16:creationId xmlns:a16="http://schemas.microsoft.com/office/drawing/2014/main" id="{FE7872CA-05C1-4FCF-8804-EF1ABB885D1E}"/>
                </a:ext>
              </a:extLst>
            </p:cNvPr>
            <p:cNvSpPr>
              <a:spLocks noChangeArrowheads="1"/>
            </p:cNvSpPr>
            <p:nvPr/>
          </p:nvSpPr>
          <p:spPr bwMode="auto">
            <a:xfrm>
              <a:off x="7896366" y="4740111"/>
              <a:ext cx="363130" cy="319635"/>
            </a:xfrm>
            <a:custGeom>
              <a:avLst/>
              <a:gdLst>
                <a:gd name="T0" fmla="*/ 10817 w 634"/>
                <a:gd name="T1" fmla="*/ 84960 h 635"/>
                <a:gd name="T2" fmla="*/ 10817 w 634"/>
                <a:gd name="T3" fmla="*/ 84960 h 635"/>
                <a:gd name="T4" fmla="*/ 79685 w 634"/>
                <a:gd name="T5" fmla="*/ 84960 h 635"/>
                <a:gd name="T6" fmla="*/ 85094 w 634"/>
                <a:gd name="T7" fmla="*/ 79560 h 635"/>
                <a:gd name="T8" fmla="*/ 79685 w 634"/>
                <a:gd name="T9" fmla="*/ 74520 h 635"/>
                <a:gd name="T10" fmla="*/ 26682 w 634"/>
                <a:gd name="T11" fmla="*/ 74520 h 635"/>
                <a:gd name="T12" fmla="*/ 116824 w 634"/>
                <a:gd name="T13" fmla="*/ 16200 h 635"/>
                <a:gd name="T14" fmla="*/ 212374 w 634"/>
                <a:gd name="T15" fmla="*/ 100800 h 635"/>
                <a:gd name="T16" fmla="*/ 228239 w 634"/>
                <a:gd name="T17" fmla="*/ 100800 h 635"/>
                <a:gd name="T18" fmla="*/ 116824 w 634"/>
                <a:gd name="T19" fmla="*/ 0 h 635"/>
                <a:gd name="T20" fmla="*/ 15865 w 634"/>
                <a:gd name="T21" fmla="*/ 58320 h 635"/>
                <a:gd name="T22" fmla="*/ 15865 w 634"/>
                <a:gd name="T23" fmla="*/ 10800 h 635"/>
                <a:gd name="T24" fmla="*/ 10817 w 634"/>
                <a:gd name="T25" fmla="*/ 0 h 635"/>
                <a:gd name="T26" fmla="*/ 0 w 634"/>
                <a:gd name="T27" fmla="*/ 10800 h 635"/>
                <a:gd name="T28" fmla="*/ 0 w 634"/>
                <a:gd name="T29" fmla="*/ 79560 h 635"/>
                <a:gd name="T30" fmla="*/ 10817 w 634"/>
                <a:gd name="T31" fmla="*/ 84960 h 635"/>
                <a:gd name="T32" fmla="*/ 223191 w 634"/>
                <a:gd name="T33" fmla="*/ 143280 h 635"/>
                <a:gd name="T34" fmla="*/ 223191 w 634"/>
                <a:gd name="T35" fmla="*/ 143280 h 635"/>
                <a:gd name="T36" fmla="*/ 148554 w 634"/>
                <a:gd name="T37" fmla="*/ 143280 h 635"/>
                <a:gd name="T38" fmla="*/ 143506 w 634"/>
                <a:gd name="T39" fmla="*/ 148680 h 635"/>
                <a:gd name="T40" fmla="*/ 148554 w 634"/>
                <a:gd name="T41" fmla="*/ 159120 h 635"/>
                <a:gd name="T42" fmla="*/ 206966 w 634"/>
                <a:gd name="T43" fmla="*/ 159120 h 635"/>
                <a:gd name="T44" fmla="*/ 116824 w 634"/>
                <a:gd name="T45" fmla="*/ 212040 h 635"/>
                <a:gd name="T46" fmla="*/ 15865 w 634"/>
                <a:gd name="T47" fmla="*/ 127440 h 635"/>
                <a:gd name="T48" fmla="*/ 5409 w 634"/>
                <a:gd name="T49" fmla="*/ 127440 h 635"/>
                <a:gd name="T50" fmla="*/ 116824 w 634"/>
                <a:gd name="T51" fmla="*/ 228240 h 635"/>
                <a:gd name="T52" fmla="*/ 212374 w 634"/>
                <a:gd name="T53" fmla="*/ 169920 h 635"/>
                <a:gd name="T54" fmla="*/ 212374 w 634"/>
                <a:gd name="T55" fmla="*/ 222840 h 635"/>
                <a:gd name="T56" fmla="*/ 223191 w 634"/>
                <a:gd name="T57" fmla="*/ 228240 h 635"/>
                <a:gd name="T58" fmla="*/ 228239 w 634"/>
                <a:gd name="T59" fmla="*/ 222840 h 635"/>
                <a:gd name="T60" fmla="*/ 228239 w 634"/>
                <a:gd name="T61" fmla="*/ 148680 h 635"/>
                <a:gd name="T62" fmla="*/ 223191 w 634"/>
                <a:gd name="T63" fmla="*/ 14328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1828800" fontAlgn="base">
                <a:spcBef>
                  <a:spcPct val="0"/>
                </a:spcBef>
                <a:spcAft>
                  <a:spcPct val="0"/>
                </a:spcAft>
              </a:pPr>
              <a:endParaRPr lang="nl-NL" b="1" kern="0" dirty="0">
                <a:solidFill>
                  <a:prstClr val="black"/>
                </a:solidFill>
                <a:ea typeface="MS PGothic" panose="020B0600070205080204" pitchFamily="34" charset="-128"/>
              </a:endParaRPr>
            </a:p>
          </p:txBody>
        </p:sp>
      </p:grpSp>
      <p:grpSp>
        <p:nvGrpSpPr>
          <p:cNvPr id="15" name="Groep 14">
            <a:extLst>
              <a:ext uri="{FF2B5EF4-FFF2-40B4-BE49-F238E27FC236}">
                <a16:creationId xmlns:a16="http://schemas.microsoft.com/office/drawing/2014/main" id="{E68AE616-C17D-4BD3-8EF9-F9553EC8D750}"/>
              </a:ext>
            </a:extLst>
          </p:cNvPr>
          <p:cNvGrpSpPr>
            <a:grpSpLocks noChangeAspect="1"/>
          </p:cNvGrpSpPr>
          <p:nvPr/>
        </p:nvGrpSpPr>
        <p:grpSpPr>
          <a:xfrm>
            <a:off x="2112981" y="3779096"/>
            <a:ext cx="292376" cy="292376"/>
            <a:chOff x="7736218" y="4509850"/>
            <a:chExt cx="720000" cy="720000"/>
          </a:xfrm>
          <a:solidFill>
            <a:schemeClr val="accent2">
              <a:lumMod val="60000"/>
              <a:lumOff val="40000"/>
            </a:schemeClr>
          </a:solidFill>
        </p:grpSpPr>
        <p:sp>
          <p:nvSpPr>
            <p:cNvPr id="16" name="Oval 7">
              <a:extLst>
                <a:ext uri="{FF2B5EF4-FFF2-40B4-BE49-F238E27FC236}">
                  <a16:creationId xmlns:a16="http://schemas.microsoft.com/office/drawing/2014/main" id="{18171B77-A998-461A-A520-73BA620C1A93}"/>
                </a:ext>
              </a:extLst>
            </p:cNvPr>
            <p:cNvSpPr>
              <a:spLocks noChangeAspect="1"/>
            </p:cNvSpPr>
            <p:nvPr/>
          </p:nvSpPr>
          <p:spPr>
            <a:xfrm>
              <a:off x="7736218" y="4509850"/>
              <a:ext cx="720000" cy="720000"/>
            </a:xfrm>
            <a:prstGeom prst="ellipse">
              <a:avLst/>
            </a:prstGeom>
            <a:solidFill>
              <a:schemeClr val="accent2"/>
            </a:solid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sp>
          <p:nvSpPr>
            <p:cNvPr id="17" name="Freeform 19">
              <a:extLst>
                <a:ext uri="{FF2B5EF4-FFF2-40B4-BE49-F238E27FC236}">
                  <a16:creationId xmlns:a16="http://schemas.microsoft.com/office/drawing/2014/main" id="{DC8AE06A-B9B8-4E82-85E1-B478416688D2}"/>
                </a:ext>
              </a:extLst>
            </p:cNvPr>
            <p:cNvSpPr>
              <a:spLocks noChangeArrowheads="1"/>
            </p:cNvSpPr>
            <p:nvPr/>
          </p:nvSpPr>
          <p:spPr bwMode="auto">
            <a:xfrm>
              <a:off x="7896366" y="4740111"/>
              <a:ext cx="363130" cy="319635"/>
            </a:xfrm>
            <a:custGeom>
              <a:avLst/>
              <a:gdLst>
                <a:gd name="T0" fmla="*/ 10817 w 634"/>
                <a:gd name="T1" fmla="*/ 84960 h 635"/>
                <a:gd name="T2" fmla="*/ 10817 w 634"/>
                <a:gd name="T3" fmla="*/ 84960 h 635"/>
                <a:gd name="T4" fmla="*/ 79685 w 634"/>
                <a:gd name="T5" fmla="*/ 84960 h 635"/>
                <a:gd name="T6" fmla="*/ 85094 w 634"/>
                <a:gd name="T7" fmla="*/ 79560 h 635"/>
                <a:gd name="T8" fmla="*/ 79685 w 634"/>
                <a:gd name="T9" fmla="*/ 74520 h 635"/>
                <a:gd name="T10" fmla="*/ 26682 w 634"/>
                <a:gd name="T11" fmla="*/ 74520 h 635"/>
                <a:gd name="T12" fmla="*/ 116824 w 634"/>
                <a:gd name="T13" fmla="*/ 16200 h 635"/>
                <a:gd name="T14" fmla="*/ 212374 w 634"/>
                <a:gd name="T15" fmla="*/ 100800 h 635"/>
                <a:gd name="T16" fmla="*/ 228239 w 634"/>
                <a:gd name="T17" fmla="*/ 100800 h 635"/>
                <a:gd name="T18" fmla="*/ 116824 w 634"/>
                <a:gd name="T19" fmla="*/ 0 h 635"/>
                <a:gd name="T20" fmla="*/ 15865 w 634"/>
                <a:gd name="T21" fmla="*/ 58320 h 635"/>
                <a:gd name="T22" fmla="*/ 15865 w 634"/>
                <a:gd name="T23" fmla="*/ 10800 h 635"/>
                <a:gd name="T24" fmla="*/ 10817 w 634"/>
                <a:gd name="T25" fmla="*/ 0 h 635"/>
                <a:gd name="T26" fmla="*/ 0 w 634"/>
                <a:gd name="T27" fmla="*/ 10800 h 635"/>
                <a:gd name="T28" fmla="*/ 0 w 634"/>
                <a:gd name="T29" fmla="*/ 79560 h 635"/>
                <a:gd name="T30" fmla="*/ 10817 w 634"/>
                <a:gd name="T31" fmla="*/ 84960 h 635"/>
                <a:gd name="T32" fmla="*/ 223191 w 634"/>
                <a:gd name="T33" fmla="*/ 143280 h 635"/>
                <a:gd name="T34" fmla="*/ 223191 w 634"/>
                <a:gd name="T35" fmla="*/ 143280 h 635"/>
                <a:gd name="T36" fmla="*/ 148554 w 634"/>
                <a:gd name="T37" fmla="*/ 143280 h 635"/>
                <a:gd name="T38" fmla="*/ 143506 w 634"/>
                <a:gd name="T39" fmla="*/ 148680 h 635"/>
                <a:gd name="T40" fmla="*/ 148554 w 634"/>
                <a:gd name="T41" fmla="*/ 159120 h 635"/>
                <a:gd name="T42" fmla="*/ 206966 w 634"/>
                <a:gd name="T43" fmla="*/ 159120 h 635"/>
                <a:gd name="T44" fmla="*/ 116824 w 634"/>
                <a:gd name="T45" fmla="*/ 212040 h 635"/>
                <a:gd name="T46" fmla="*/ 15865 w 634"/>
                <a:gd name="T47" fmla="*/ 127440 h 635"/>
                <a:gd name="T48" fmla="*/ 5409 w 634"/>
                <a:gd name="T49" fmla="*/ 127440 h 635"/>
                <a:gd name="T50" fmla="*/ 116824 w 634"/>
                <a:gd name="T51" fmla="*/ 228240 h 635"/>
                <a:gd name="T52" fmla="*/ 212374 w 634"/>
                <a:gd name="T53" fmla="*/ 169920 h 635"/>
                <a:gd name="T54" fmla="*/ 212374 w 634"/>
                <a:gd name="T55" fmla="*/ 222840 h 635"/>
                <a:gd name="T56" fmla="*/ 223191 w 634"/>
                <a:gd name="T57" fmla="*/ 228240 h 635"/>
                <a:gd name="T58" fmla="*/ 228239 w 634"/>
                <a:gd name="T59" fmla="*/ 222840 h 635"/>
                <a:gd name="T60" fmla="*/ 228239 w 634"/>
                <a:gd name="T61" fmla="*/ 148680 h 635"/>
                <a:gd name="T62" fmla="*/ 223191 w 634"/>
                <a:gd name="T63" fmla="*/ 14328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1828800" fontAlgn="base">
                <a:spcBef>
                  <a:spcPct val="0"/>
                </a:spcBef>
                <a:spcAft>
                  <a:spcPct val="0"/>
                </a:spcAft>
              </a:pPr>
              <a:endParaRPr lang="nl-NL" b="1" kern="0" dirty="0">
                <a:solidFill>
                  <a:prstClr val="black"/>
                </a:solidFill>
                <a:ea typeface="MS PGothic" panose="020B0600070205080204" pitchFamily="34" charset="-128"/>
              </a:endParaRPr>
            </a:p>
          </p:txBody>
        </p:sp>
      </p:grpSp>
      <p:sp>
        <p:nvSpPr>
          <p:cNvPr id="18" name="Tekstvak 17">
            <a:extLst>
              <a:ext uri="{FF2B5EF4-FFF2-40B4-BE49-F238E27FC236}">
                <a16:creationId xmlns:a16="http://schemas.microsoft.com/office/drawing/2014/main" id="{D2B0ACED-A5B5-4F1B-AC4D-AFE48E7758E1}"/>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11</a:t>
            </a:r>
          </a:p>
        </p:txBody>
      </p:sp>
    </p:spTree>
    <p:extLst>
      <p:ext uri="{BB962C8B-B14F-4D97-AF65-F5344CB8AC3E}">
        <p14:creationId xmlns:p14="http://schemas.microsoft.com/office/powerpoint/2010/main" val="366869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226E4C22-3237-440C-B5A4-A29C4AE77363}"/>
              </a:ext>
            </a:extLst>
          </p:cNvPr>
          <p:cNvSpPr>
            <a:spLocks noGrp="1"/>
          </p:cNvSpPr>
          <p:nvPr>
            <p:ph type="subTitle" idx="16"/>
          </p:nvPr>
        </p:nvSpPr>
        <p:spPr>
          <a:xfrm>
            <a:off x="838200" y="1464970"/>
            <a:ext cx="10515600" cy="607213"/>
          </a:xfrm>
        </p:spPr>
        <p:txBody>
          <a:bodyPr>
            <a:normAutofit lnSpcReduction="10000"/>
          </a:bodyPr>
          <a:lstStyle/>
          <a:p>
            <a:r>
              <a:rPr lang="nl-NL" dirty="0"/>
              <a:t>Aanpak thema-breed</a:t>
            </a:r>
          </a:p>
          <a:p>
            <a:endParaRPr lang="nl-NL" dirty="0"/>
          </a:p>
        </p:txBody>
      </p:sp>
      <p:sp>
        <p:nvSpPr>
          <p:cNvPr id="4" name="Tijdelijke aanduiding voor tekst 3">
            <a:extLst>
              <a:ext uri="{FF2B5EF4-FFF2-40B4-BE49-F238E27FC236}">
                <a16:creationId xmlns:a16="http://schemas.microsoft.com/office/drawing/2014/main" id="{EE4F4769-96AB-47EE-A379-D36D16CB04FD}"/>
              </a:ext>
            </a:extLst>
          </p:cNvPr>
          <p:cNvSpPr>
            <a:spLocks noGrp="1"/>
          </p:cNvSpPr>
          <p:nvPr>
            <p:ph type="body" sz="quarter" idx="17"/>
          </p:nvPr>
        </p:nvSpPr>
        <p:spPr/>
        <p:txBody>
          <a:bodyPr/>
          <a:lstStyle/>
          <a:p>
            <a:r>
              <a:rPr lang="nl-NL" dirty="0"/>
              <a:t>2. Gezonde voeding</a:t>
            </a:r>
          </a:p>
        </p:txBody>
      </p:sp>
      <p:graphicFrame>
        <p:nvGraphicFramePr>
          <p:cNvPr id="5" name="Tijdelijke aanduiding voor inhoud 4">
            <a:extLst>
              <a:ext uri="{FF2B5EF4-FFF2-40B4-BE49-F238E27FC236}">
                <a16:creationId xmlns:a16="http://schemas.microsoft.com/office/drawing/2014/main" id="{B3E70AAC-0696-4F97-A10A-DD8A4DAD37EA}"/>
              </a:ext>
            </a:extLst>
          </p:cNvPr>
          <p:cNvGraphicFramePr>
            <a:graphicFrameLocks/>
          </p:cNvGraphicFramePr>
          <p:nvPr>
            <p:extLst>
              <p:ext uri="{D42A27DB-BD31-4B8C-83A1-F6EECF244321}">
                <p14:modId xmlns:p14="http://schemas.microsoft.com/office/powerpoint/2010/main" val="3895751482"/>
              </p:ext>
            </p:extLst>
          </p:nvPr>
        </p:nvGraphicFramePr>
        <p:xfrm>
          <a:off x="838200" y="2233345"/>
          <a:ext cx="10692788" cy="3611010"/>
        </p:xfrm>
        <a:graphic>
          <a:graphicData uri="http://schemas.openxmlformats.org/drawingml/2006/table">
            <a:tbl>
              <a:tblPr firstRow="1" bandRow="1">
                <a:tableStyleId>{93296810-A885-4BE3-A3E7-6D5BEEA58F35}</a:tableStyleId>
              </a:tblPr>
              <a:tblGrid>
                <a:gridCol w="5077232">
                  <a:extLst>
                    <a:ext uri="{9D8B030D-6E8A-4147-A177-3AD203B41FA5}">
                      <a16:colId xmlns:a16="http://schemas.microsoft.com/office/drawing/2014/main" val="3767666380"/>
                    </a:ext>
                  </a:extLst>
                </a:gridCol>
                <a:gridCol w="4592871">
                  <a:extLst>
                    <a:ext uri="{9D8B030D-6E8A-4147-A177-3AD203B41FA5}">
                      <a16:colId xmlns:a16="http://schemas.microsoft.com/office/drawing/2014/main" val="3217607972"/>
                    </a:ext>
                  </a:extLst>
                </a:gridCol>
                <a:gridCol w="1022685">
                  <a:extLst>
                    <a:ext uri="{9D8B030D-6E8A-4147-A177-3AD203B41FA5}">
                      <a16:colId xmlns:a16="http://schemas.microsoft.com/office/drawing/2014/main" val="2593601043"/>
                    </a:ext>
                  </a:extLst>
                </a:gridCol>
              </a:tblGrid>
              <a:tr h="251606">
                <a:tc>
                  <a:txBody>
                    <a:bodyPr/>
                    <a:lstStyle/>
                    <a:p>
                      <a:r>
                        <a:rPr lang="nl-NL" sz="1400" dirty="0"/>
                        <a:t>Uitgevoerde activiteiten</a:t>
                      </a:r>
                    </a:p>
                  </a:txBody>
                  <a:tcPr/>
                </a:tc>
                <a:tc>
                  <a:txBody>
                    <a:bodyPr/>
                    <a:lstStyle/>
                    <a:p>
                      <a:r>
                        <a:rPr lang="nl-NL" sz="1400" dirty="0"/>
                        <a:t>Algemene Mijlpalen en Toelichting</a:t>
                      </a:r>
                    </a:p>
                  </a:txBody>
                  <a:tcPr/>
                </a:tc>
                <a:tc>
                  <a:txBody>
                    <a:bodyPr/>
                    <a:lstStyle/>
                    <a:p>
                      <a:r>
                        <a:rPr lang="nl-NL" sz="1400" dirty="0"/>
                        <a:t>Voortgang</a:t>
                      </a:r>
                    </a:p>
                  </a:txBody>
                  <a:tcPr/>
                </a:tc>
                <a:extLst>
                  <a:ext uri="{0D108BD9-81ED-4DB2-BD59-A6C34878D82A}">
                    <a16:rowId xmlns:a16="http://schemas.microsoft.com/office/drawing/2014/main" val="322595574"/>
                  </a:ext>
                </a:extLst>
              </a:tr>
              <a:tr h="3306210">
                <a:tc>
                  <a:txBody>
                    <a:bodyPr/>
                    <a:lstStyle/>
                    <a:p>
                      <a:pPr marL="171450" indent="-171450" algn="l" defTabSz="914400" rtl="0" eaLnBrk="1" latinLnBrk="0" hangingPunct="1">
                        <a:buFont typeface="Arial" panose="020B0604020202020204" pitchFamily="34" charset="0"/>
                        <a:buChar char="•"/>
                      </a:pPr>
                      <a:r>
                        <a:rPr lang="nl-NL" sz="1200" b="0" kern="1200" dirty="0">
                          <a:solidFill>
                            <a:srgbClr val="002060"/>
                          </a:solidFill>
                          <a:latin typeface="Avenir Book"/>
                          <a:ea typeface="+mn-ea"/>
                          <a:cs typeface="+mn-cs"/>
                        </a:rPr>
                        <a:t>Personeel aangesteld en kick off meetings geweest</a:t>
                      </a:r>
                    </a:p>
                    <a:p>
                      <a:pPr marL="171450" indent="-171450" algn="l" defTabSz="914400" rtl="0" eaLnBrk="1" latinLnBrk="0" hangingPunct="1">
                        <a:buFont typeface="Arial" panose="020B0604020202020204" pitchFamily="34" charset="0"/>
                        <a:buChar char="•"/>
                      </a:pPr>
                      <a:r>
                        <a:rPr lang="nl-NL" sz="1200" b="0" kern="1200" dirty="0">
                          <a:solidFill>
                            <a:srgbClr val="002060"/>
                          </a:solidFill>
                          <a:latin typeface="Avenir Book"/>
                          <a:ea typeface="+mn-ea"/>
                          <a:cs typeface="+mn-cs"/>
                        </a:rPr>
                        <a:t>Coördinatoren per werkpakket benoemd </a:t>
                      </a:r>
                    </a:p>
                    <a:p>
                      <a:pPr marL="171450" indent="-171450" algn="l" defTabSz="914400" rtl="0" eaLnBrk="1" latinLnBrk="0" hangingPunct="1">
                        <a:buFont typeface="Arial" panose="020B0604020202020204" pitchFamily="34" charset="0"/>
                        <a:buChar char="•"/>
                      </a:pPr>
                      <a:r>
                        <a:rPr lang="nl-NL" sz="1200" b="0" kern="1200" dirty="0" err="1">
                          <a:solidFill>
                            <a:srgbClr val="002060"/>
                          </a:solidFill>
                          <a:latin typeface="Avenir Book"/>
                          <a:ea typeface="+mn-ea"/>
                          <a:cs typeface="+mn-cs"/>
                        </a:rPr>
                        <a:t>Governance</a:t>
                      </a:r>
                      <a:r>
                        <a:rPr lang="nl-NL" sz="1200" b="0" kern="1200" dirty="0">
                          <a:solidFill>
                            <a:srgbClr val="002060"/>
                          </a:solidFill>
                          <a:latin typeface="Avenir Book"/>
                          <a:ea typeface="+mn-ea"/>
                          <a:cs typeface="+mn-cs"/>
                        </a:rPr>
                        <a:t> op het geheel over alle projecten ingericht</a:t>
                      </a:r>
                    </a:p>
                    <a:p>
                      <a:pPr marL="171450" indent="-171450" algn="l" defTabSz="914400" rtl="0" eaLnBrk="1" latinLnBrk="0" hangingPunct="1">
                        <a:buFont typeface="Arial" panose="020B0604020202020204" pitchFamily="34" charset="0"/>
                        <a:buChar char="•"/>
                      </a:pPr>
                      <a:r>
                        <a:rPr lang="nl-NL" sz="1200" b="0" kern="1200" dirty="0">
                          <a:solidFill>
                            <a:srgbClr val="002060"/>
                          </a:solidFill>
                          <a:latin typeface="Avenir Book"/>
                          <a:ea typeface="+mn-ea"/>
                          <a:cs typeface="+mn-cs"/>
                        </a:rPr>
                        <a:t>Alle projecten: gestart met (online) relaties opbouwen </a:t>
                      </a:r>
                      <a:r>
                        <a:rPr lang="nl-NL" sz="1200" b="0" kern="1200" baseline="0" dirty="0">
                          <a:solidFill>
                            <a:srgbClr val="002060"/>
                          </a:solidFill>
                          <a:latin typeface="Avenir Book"/>
                          <a:ea typeface="+mn-ea"/>
                          <a:cs typeface="+mn-cs"/>
                        </a:rPr>
                        <a:t>met partijen uit het veld</a:t>
                      </a:r>
                      <a:r>
                        <a:rPr lang="nl-NL" sz="1200" b="0" kern="1200" dirty="0">
                          <a:solidFill>
                            <a:srgbClr val="002060"/>
                          </a:solidFill>
                          <a:latin typeface="Avenir Book"/>
                          <a:ea typeface="+mn-ea"/>
                          <a:cs typeface="+mn-cs"/>
                        </a:rPr>
                        <a:t>. Online is wel een beperking.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rgbClr val="002060"/>
                          </a:solidFill>
                          <a:effectLst/>
                          <a:latin typeface="Avenir Book"/>
                          <a:ea typeface="+mn-ea"/>
                          <a:cs typeface="+mn-cs"/>
                        </a:rPr>
                        <a:t>Samenwerking opgestart programma Regio Foodvalley (Strategische Agenda) en afstemming met gemeenten en/of</a:t>
                      </a:r>
                      <a:r>
                        <a:rPr lang="nl-NL" sz="1200" kern="1200" baseline="0" dirty="0">
                          <a:solidFill>
                            <a:srgbClr val="002060"/>
                          </a:solidFill>
                          <a:effectLst/>
                          <a:latin typeface="Avenir Book"/>
                          <a:ea typeface="+mn-ea"/>
                          <a:cs typeface="+mn-cs"/>
                        </a:rPr>
                        <a:t> regionale overleggen.</a:t>
                      </a:r>
                      <a:endParaRPr lang="nl-NL" sz="1000" b="0" kern="1200" dirty="0">
                        <a:solidFill>
                          <a:srgbClr val="002060"/>
                        </a:solidFill>
                        <a:latin typeface="Avenir Book"/>
                        <a:ea typeface="+mn-ea"/>
                        <a:cs typeface="+mn-cs"/>
                      </a:endParaRPr>
                    </a:p>
                    <a:p>
                      <a:pPr marL="171450" indent="-171450" algn="l" defTabSz="914400" rtl="0" eaLnBrk="1" latinLnBrk="0" hangingPunct="1">
                        <a:buFont typeface="Arial" panose="020B0604020202020204" pitchFamily="34" charset="0"/>
                        <a:buChar char="•"/>
                      </a:pPr>
                      <a:r>
                        <a:rPr lang="nl-NL" sz="1200" b="0" kern="1200" baseline="0" dirty="0">
                          <a:solidFill>
                            <a:srgbClr val="002060"/>
                          </a:solidFill>
                          <a:latin typeface="Avenir Book"/>
                          <a:ea typeface="+mn-ea"/>
                          <a:cs typeface="+mn-cs"/>
                        </a:rPr>
                        <a:t>Communicatiewerkgroep gevormd. Verzorgd content voor Regio Deal.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rgbClr val="002060"/>
                          </a:solidFill>
                          <a:effectLst/>
                          <a:latin typeface="Avenir Book"/>
                          <a:ea typeface="+mn-ea"/>
                          <a:cs typeface="+mn-cs"/>
                        </a:rPr>
                        <a:t>Contact gelegd met BWI+. Input geleverd aan landelijke monitor van de regiodeals (Planbureau voor de  Leefomgeving)</a:t>
                      </a:r>
                      <a:endParaRPr lang="nl-NL" sz="1200" i="1" kern="1200" dirty="0">
                        <a:solidFill>
                          <a:srgbClr val="002060"/>
                        </a:solidFill>
                        <a:effectLst/>
                        <a:latin typeface="Avenir Book"/>
                        <a:ea typeface="+mn-ea"/>
                        <a:cs typeface="+mn-cs"/>
                      </a:endParaRPr>
                    </a:p>
                    <a:p>
                      <a:pPr marL="171450" indent="-171450" algn="l" defTabSz="914400" rtl="0" eaLnBrk="1" latinLnBrk="0" hangingPunct="1">
                        <a:buFont typeface="Arial" panose="020B0604020202020204" pitchFamily="34" charset="0"/>
                        <a:buChar char="•"/>
                      </a:pPr>
                      <a:r>
                        <a:rPr lang="nl-NL" sz="1200" dirty="0">
                          <a:solidFill>
                            <a:srgbClr val="002060"/>
                          </a:solidFill>
                          <a:latin typeface="Avenir Book"/>
                        </a:rPr>
                        <a:t>Stakeholderboard</a:t>
                      </a:r>
                      <a:r>
                        <a:rPr lang="nl-NL" sz="1200" baseline="0" dirty="0">
                          <a:solidFill>
                            <a:srgbClr val="002060"/>
                          </a:solidFill>
                          <a:latin typeface="Avenir Book"/>
                        </a:rPr>
                        <a:t>–leden zijn benaderd. Eerste bijeenkomst in april 2021.</a:t>
                      </a:r>
                    </a:p>
                    <a:p>
                      <a:pPr marL="171450" indent="-171450" algn="l" defTabSz="914400" rtl="0" eaLnBrk="1" latinLnBrk="0" hangingPunct="1">
                        <a:buFont typeface="Arial" panose="020B0604020202020204" pitchFamily="34" charset="0"/>
                        <a:buChar char="•"/>
                      </a:pPr>
                      <a:r>
                        <a:rPr lang="nl-NL" sz="1200" baseline="0" dirty="0">
                          <a:solidFill>
                            <a:srgbClr val="002060"/>
                          </a:solidFill>
                          <a:latin typeface="Avenir Book"/>
                        </a:rPr>
                        <a:t>Deelname aan </a:t>
                      </a:r>
                      <a:r>
                        <a:rPr lang="nl-NL" sz="1200" i="0" baseline="0" dirty="0">
                          <a:solidFill>
                            <a:srgbClr val="002060"/>
                          </a:solidFill>
                          <a:latin typeface="Avenir Book"/>
                        </a:rPr>
                        <a:t>kennisconferentie Kracht van de Regio van het Rijk </a:t>
                      </a:r>
                    </a:p>
                    <a:p>
                      <a:pPr marL="171450" indent="-171450" algn="l" defTabSz="914400" rtl="0" eaLnBrk="1" latinLnBrk="0" hangingPunct="1">
                        <a:buFont typeface="Arial" panose="020B0604020202020204" pitchFamily="34" charset="0"/>
                        <a:buChar char="•"/>
                      </a:pPr>
                      <a:r>
                        <a:rPr lang="nl-NL" sz="1200" i="0" baseline="0" dirty="0">
                          <a:solidFill>
                            <a:srgbClr val="002060"/>
                          </a:solidFill>
                          <a:latin typeface="Avenir Book"/>
                        </a:rPr>
                        <a:t>Brainstorm ICT-campus Foodvalley voor ontwikkeling/inzet apps</a:t>
                      </a:r>
                    </a:p>
                    <a:p>
                      <a:pPr marL="171450" indent="-171450" algn="l" defTabSz="914400" rtl="0" eaLnBrk="1" latinLnBrk="0" hangingPunct="1">
                        <a:buFont typeface="Arial" panose="020B0604020202020204" pitchFamily="34" charset="0"/>
                        <a:buChar char="•"/>
                      </a:pPr>
                      <a:r>
                        <a:rPr lang="nl-NL" sz="1200" i="0" baseline="0" dirty="0">
                          <a:solidFill>
                            <a:srgbClr val="002060"/>
                          </a:solidFill>
                          <a:latin typeface="Avenir Book"/>
                        </a:rPr>
                        <a:t>met Podcast ‘gezond voedingsaanbod’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baseline="0" dirty="0">
                          <a:solidFill>
                            <a:srgbClr val="002060"/>
                          </a:solidFill>
                          <a:latin typeface="Avenir Book"/>
                        </a:rPr>
                        <a:t>Aandacht voor goede balans in projecten tussen onderzoek en implementatie en in de gemeenten en beide provincies.</a:t>
                      </a:r>
                    </a:p>
                  </a:txBody>
                  <a:tcPr/>
                </a:tc>
                <a:tc>
                  <a:txBody>
                    <a:bodyPr/>
                    <a:lstStyle/>
                    <a:p>
                      <a:pPr marL="171450" indent="-171450">
                        <a:buFont typeface="Arial" panose="020B0604020202020204" pitchFamily="34" charset="0"/>
                        <a:buChar char="•"/>
                      </a:pPr>
                      <a:r>
                        <a:rPr lang="nl-NL" sz="1200" dirty="0">
                          <a:solidFill>
                            <a:srgbClr val="002060"/>
                          </a:solidFill>
                          <a:latin typeface="Avenir Book"/>
                        </a:rPr>
                        <a:t>Alle projecten zijn gestart</a:t>
                      </a:r>
                    </a:p>
                    <a:p>
                      <a:pPr marL="171450" indent="-171450">
                        <a:buFont typeface="Arial" panose="020B0604020202020204" pitchFamily="34" charset="0"/>
                        <a:buChar char="•"/>
                      </a:pPr>
                      <a:r>
                        <a:rPr lang="nl-NL" sz="1200" dirty="0">
                          <a:solidFill>
                            <a:srgbClr val="002060"/>
                          </a:solidFill>
                          <a:latin typeface="Avenir Book"/>
                        </a:rPr>
                        <a:t>Overleg </a:t>
                      </a:r>
                      <a:r>
                        <a:rPr lang="nl-NL" sz="1200" dirty="0" err="1">
                          <a:solidFill>
                            <a:srgbClr val="002060"/>
                          </a:solidFill>
                          <a:latin typeface="Avenir Book"/>
                        </a:rPr>
                        <a:t>project-leiders</a:t>
                      </a:r>
                      <a:r>
                        <a:rPr lang="nl-NL" sz="1200" dirty="0">
                          <a:solidFill>
                            <a:srgbClr val="002060"/>
                          </a:solidFill>
                          <a:latin typeface="Avenir Book"/>
                        </a:rPr>
                        <a:t> met MT, kwartaal-overleg</a:t>
                      </a:r>
                    </a:p>
                    <a:p>
                      <a:pPr marL="171450" indent="-171450">
                        <a:buFont typeface="Arial" panose="020B0604020202020204" pitchFamily="34" charset="0"/>
                        <a:buChar char="•"/>
                      </a:pPr>
                      <a:r>
                        <a:rPr lang="nl-NL" sz="1200" dirty="0">
                          <a:solidFill>
                            <a:srgbClr val="002060"/>
                          </a:solidFill>
                          <a:latin typeface="Avenir Book"/>
                        </a:rPr>
                        <a:t>Webinar gezonde eetomgeving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baseline="0" dirty="0">
                          <a:solidFill>
                            <a:srgbClr val="002060"/>
                          </a:solidFill>
                          <a:latin typeface="Avenir Book"/>
                        </a:rPr>
                        <a:t>Vier artikelen in de nieuwsbrieven RD</a:t>
                      </a:r>
                      <a:endParaRPr lang="nl-NL" sz="1200" i="0" dirty="0">
                        <a:solidFill>
                          <a:srgbClr val="002060"/>
                        </a:solidFill>
                        <a:latin typeface="Avenir Book"/>
                      </a:endParaRPr>
                    </a:p>
                    <a:p>
                      <a:pPr marL="171450" indent="-171450">
                        <a:buFont typeface="Arial" panose="020B0604020202020204" pitchFamily="34" charset="0"/>
                        <a:buChar char="•"/>
                      </a:pPr>
                      <a:r>
                        <a:rPr lang="nl-NL" sz="1200" dirty="0">
                          <a:solidFill>
                            <a:srgbClr val="002060"/>
                          </a:solidFill>
                          <a:latin typeface="Avenir Book"/>
                        </a:rPr>
                        <a:t>Stakeholderboard samengesteld uit Regio Foodvalley, Foodvalley NL, VNO-NCW, FOV, Voedingscentrum, Nederlandse Vereniging van Ziekenhuizen, VWS, Huisartsen Gelderse Vallei, Provincie Gelderland en Provincie Utrecht </a:t>
                      </a:r>
                    </a:p>
                    <a:p>
                      <a:pPr marL="171450" indent="-171450">
                        <a:buFont typeface="Arial" panose="020B0604020202020204" pitchFamily="34" charset="0"/>
                        <a:buChar char="•"/>
                      </a:pPr>
                      <a:r>
                        <a:rPr lang="nl-NL" sz="1200" i="0" dirty="0">
                          <a:solidFill>
                            <a:srgbClr val="002060"/>
                          </a:solidFill>
                          <a:latin typeface="Avenir Book"/>
                        </a:rPr>
                        <a:t>Podcast ‘Gezond Voedingsaanbod’ voor Kennisconferentie</a:t>
                      </a:r>
                    </a:p>
                  </a:txBody>
                  <a:tcPr/>
                </a:tc>
                <a:tc>
                  <a:txBody>
                    <a:bodyPr/>
                    <a:lstStyle/>
                    <a:p>
                      <a:endParaRPr lang="nl-NL" sz="1000" dirty="0"/>
                    </a:p>
                    <a:p>
                      <a:endParaRPr lang="nl-NL" sz="1000" dirty="0"/>
                    </a:p>
                    <a:p>
                      <a:endParaRPr lang="nl-NL" sz="1000" dirty="0"/>
                    </a:p>
                    <a:p>
                      <a:endParaRPr lang="nl-NL" sz="1000" dirty="0"/>
                    </a:p>
                    <a:p>
                      <a:endParaRPr lang="nl-NL" sz="1000" dirty="0"/>
                    </a:p>
                    <a:p>
                      <a:endParaRPr lang="nl-NL" sz="1000" dirty="0"/>
                    </a:p>
                  </a:txBody>
                  <a:tcPr/>
                </a:tc>
                <a:extLst>
                  <a:ext uri="{0D108BD9-81ED-4DB2-BD59-A6C34878D82A}">
                    <a16:rowId xmlns:a16="http://schemas.microsoft.com/office/drawing/2014/main" val="91200847"/>
                  </a:ext>
                </a:extLst>
              </a:tr>
            </a:tbl>
          </a:graphicData>
        </a:graphic>
      </p:graphicFrame>
      <p:grpSp>
        <p:nvGrpSpPr>
          <p:cNvPr id="6" name="Groep 29">
            <a:extLst>
              <a:ext uri="{FF2B5EF4-FFF2-40B4-BE49-F238E27FC236}">
                <a16:creationId xmlns:a16="http://schemas.microsoft.com/office/drawing/2014/main" id="{47F19091-3B8B-417E-844A-98730D94B704}"/>
              </a:ext>
            </a:extLst>
          </p:cNvPr>
          <p:cNvGrpSpPr>
            <a:grpSpLocks noChangeAspect="1"/>
          </p:cNvGrpSpPr>
          <p:nvPr/>
        </p:nvGrpSpPr>
        <p:grpSpPr>
          <a:xfrm>
            <a:off x="10785132" y="2554771"/>
            <a:ext cx="293102" cy="293102"/>
            <a:chOff x="7736218" y="4509850"/>
            <a:chExt cx="720000" cy="720000"/>
          </a:xfrm>
          <a:solidFill>
            <a:schemeClr val="accent2">
              <a:lumMod val="60000"/>
              <a:lumOff val="40000"/>
            </a:schemeClr>
          </a:solidFill>
        </p:grpSpPr>
        <p:sp>
          <p:nvSpPr>
            <p:cNvPr id="7" name="Oval 7">
              <a:extLst>
                <a:ext uri="{FF2B5EF4-FFF2-40B4-BE49-F238E27FC236}">
                  <a16:creationId xmlns:a16="http://schemas.microsoft.com/office/drawing/2014/main" id="{A48661DC-5944-48A7-B243-E30C4D46A1AF}"/>
                </a:ext>
              </a:extLst>
            </p:cNvPr>
            <p:cNvSpPr>
              <a:spLocks noChangeAspect="1"/>
            </p:cNvSpPr>
            <p:nvPr/>
          </p:nvSpPr>
          <p:spPr>
            <a:xfrm>
              <a:off x="7736218" y="4509850"/>
              <a:ext cx="720000" cy="720000"/>
            </a:xfrm>
            <a:prstGeom prst="ellipse">
              <a:avLst/>
            </a:prstGeom>
            <a:solidFill>
              <a:schemeClr val="accent2"/>
            </a:solid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sp>
          <p:nvSpPr>
            <p:cNvPr id="8" name="Freeform 19">
              <a:extLst>
                <a:ext uri="{FF2B5EF4-FFF2-40B4-BE49-F238E27FC236}">
                  <a16:creationId xmlns:a16="http://schemas.microsoft.com/office/drawing/2014/main" id="{8CBA756D-4D2E-4E24-9253-17B57C12716A}"/>
                </a:ext>
              </a:extLst>
            </p:cNvPr>
            <p:cNvSpPr>
              <a:spLocks noChangeArrowheads="1"/>
            </p:cNvSpPr>
            <p:nvPr/>
          </p:nvSpPr>
          <p:spPr bwMode="auto">
            <a:xfrm>
              <a:off x="7896366" y="4740111"/>
              <a:ext cx="363130" cy="319635"/>
            </a:xfrm>
            <a:custGeom>
              <a:avLst/>
              <a:gdLst>
                <a:gd name="T0" fmla="*/ 10817 w 634"/>
                <a:gd name="T1" fmla="*/ 84960 h 635"/>
                <a:gd name="T2" fmla="*/ 10817 w 634"/>
                <a:gd name="T3" fmla="*/ 84960 h 635"/>
                <a:gd name="T4" fmla="*/ 79685 w 634"/>
                <a:gd name="T5" fmla="*/ 84960 h 635"/>
                <a:gd name="T6" fmla="*/ 85094 w 634"/>
                <a:gd name="T7" fmla="*/ 79560 h 635"/>
                <a:gd name="T8" fmla="*/ 79685 w 634"/>
                <a:gd name="T9" fmla="*/ 74520 h 635"/>
                <a:gd name="T10" fmla="*/ 26682 w 634"/>
                <a:gd name="T11" fmla="*/ 74520 h 635"/>
                <a:gd name="T12" fmla="*/ 116824 w 634"/>
                <a:gd name="T13" fmla="*/ 16200 h 635"/>
                <a:gd name="T14" fmla="*/ 212374 w 634"/>
                <a:gd name="T15" fmla="*/ 100800 h 635"/>
                <a:gd name="T16" fmla="*/ 228239 w 634"/>
                <a:gd name="T17" fmla="*/ 100800 h 635"/>
                <a:gd name="T18" fmla="*/ 116824 w 634"/>
                <a:gd name="T19" fmla="*/ 0 h 635"/>
                <a:gd name="T20" fmla="*/ 15865 w 634"/>
                <a:gd name="T21" fmla="*/ 58320 h 635"/>
                <a:gd name="T22" fmla="*/ 15865 w 634"/>
                <a:gd name="T23" fmla="*/ 10800 h 635"/>
                <a:gd name="T24" fmla="*/ 10817 w 634"/>
                <a:gd name="T25" fmla="*/ 0 h 635"/>
                <a:gd name="T26" fmla="*/ 0 w 634"/>
                <a:gd name="T27" fmla="*/ 10800 h 635"/>
                <a:gd name="T28" fmla="*/ 0 w 634"/>
                <a:gd name="T29" fmla="*/ 79560 h 635"/>
                <a:gd name="T30" fmla="*/ 10817 w 634"/>
                <a:gd name="T31" fmla="*/ 84960 h 635"/>
                <a:gd name="T32" fmla="*/ 223191 w 634"/>
                <a:gd name="T33" fmla="*/ 143280 h 635"/>
                <a:gd name="T34" fmla="*/ 223191 w 634"/>
                <a:gd name="T35" fmla="*/ 143280 h 635"/>
                <a:gd name="T36" fmla="*/ 148554 w 634"/>
                <a:gd name="T37" fmla="*/ 143280 h 635"/>
                <a:gd name="T38" fmla="*/ 143506 w 634"/>
                <a:gd name="T39" fmla="*/ 148680 h 635"/>
                <a:gd name="T40" fmla="*/ 148554 w 634"/>
                <a:gd name="T41" fmla="*/ 159120 h 635"/>
                <a:gd name="T42" fmla="*/ 206966 w 634"/>
                <a:gd name="T43" fmla="*/ 159120 h 635"/>
                <a:gd name="T44" fmla="*/ 116824 w 634"/>
                <a:gd name="T45" fmla="*/ 212040 h 635"/>
                <a:gd name="T46" fmla="*/ 15865 w 634"/>
                <a:gd name="T47" fmla="*/ 127440 h 635"/>
                <a:gd name="T48" fmla="*/ 5409 w 634"/>
                <a:gd name="T49" fmla="*/ 127440 h 635"/>
                <a:gd name="T50" fmla="*/ 116824 w 634"/>
                <a:gd name="T51" fmla="*/ 228240 h 635"/>
                <a:gd name="T52" fmla="*/ 212374 w 634"/>
                <a:gd name="T53" fmla="*/ 169920 h 635"/>
                <a:gd name="T54" fmla="*/ 212374 w 634"/>
                <a:gd name="T55" fmla="*/ 222840 h 635"/>
                <a:gd name="T56" fmla="*/ 223191 w 634"/>
                <a:gd name="T57" fmla="*/ 228240 h 635"/>
                <a:gd name="T58" fmla="*/ 228239 w 634"/>
                <a:gd name="T59" fmla="*/ 222840 h 635"/>
                <a:gd name="T60" fmla="*/ 228239 w 634"/>
                <a:gd name="T61" fmla="*/ 148680 h 635"/>
                <a:gd name="T62" fmla="*/ 223191 w 634"/>
                <a:gd name="T63" fmla="*/ 14328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1828800" fontAlgn="base">
                <a:spcBef>
                  <a:spcPct val="0"/>
                </a:spcBef>
                <a:spcAft>
                  <a:spcPct val="0"/>
                </a:spcAft>
              </a:pPr>
              <a:endParaRPr lang="nl-NL" b="1" kern="0" dirty="0">
                <a:solidFill>
                  <a:prstClr val="black"/>
                </a:solidFill>
                <a:ea typeface="MS PGothic" panose="020B0600070205080204" pitchFamily="34" charset="-128"/>
              </a:endParaRPr>
            </a:p>
          </p:txBody>
        </p:sp>
      </p:grpSp>
      <p:sp>
        <p:nvSpPr>
          <p:cNvPr id="9" name="Tekstvak 8">
            <a:extLst>
              <a:ext uri="{FF2B5EF4-FFF2-40B4-BE49-F238E27FC236}">
                <a16:creationId xmlns:a16="http://schemas.microsoft.com/office/drawing/2014/main" id="{3731B459-2C09-402A-9F29-CEDD5AAD7FCE}"/>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12</a:t>
            </a:r>
          </a:p>
        </p:txBody>
      </p:sp>
    </p:spTree>
    <p:extLst>
      <p:ext uri="{BB962C8B-B14F-4D97-AF65-F5344CB8AC3E}">
        <p14:creationId xmlns:p14="http://schemas.microsoft.com/office/powerpoint/2010/main" val="316949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5453BB07-BC63-452A-8F76-283D51FBDCDD}"/>
              </a:ext>
            </a:extLst>
          </p:cNvPr>
          <p:cNvSpPr>
            <a:spLocks noGrp="1"/>
          </p:cNvSpPr>
          <p:nvPr>
            <p:ph type="subTitle" idx="16"/>
          </p:nvPr>
        </p:nvSpPr>
        <p:spPr>
          <a:xfrm>
            <a:off x="838200" y="1495982"/>
            <a:ext cx="10515600" cy="607213"/>
          </a:xfrm>
        </p:spPr>
        <p:txBody>
          <a:bodyPr>
            <a:normAutofit lnSpcReduction="10000"/>
          </a:bodyPr>
          <a:lstStyle/>
          <a:p>
            <a:r>
              <a:rPr lang="nl-NL" dirty="0"/>
              <a:t>Mijlpalen en Prestaties: Prille start</a:t>
            </a:r>
          </a:p>
        </p:txBody>
      </p:sp>
      <p:sp>
        <p:nvSpPr>
          <p:cNvPr id="4" name="Tijdelijke aanduiding voor tekst 3">
            <a:extLst>
              <a:ext uri="{FF2B5EF4-FFF2-40B4-BE49-F238E27FC236}">
                <a16:creationId xmlns:a16="http://schemas.microsoft.com/office/drawing/2014/main" id="{1357D1EC-0B00-4F0C-9586-74ADE018F587}"/>
              </a:ext>
            </a:extLst>
          </p:cNvPr>
          <p:cNvSpPr>
            <a:spLocks noGrp="1"/>
          </p:cNvSpPr>
          <p:nvPr>
            <p:ph type="body" sz="quarter" idx="17"/>
          </p:nvPr>
        </p:nvSpPr>
        <p:spPr/>
        <p:txBody>
          <a:bodyPr/>
          <a:lstStyle/>
          <a:p>
            <a:r>
              <a:rPr lang="nl-NL" dirty="0"/>
              <a:t>2. Gezonde voeding</a:t>
            </a:r>
          </a:p>
        </p:txBody>
      </p:sp>
      <p:graphicFrame>
        <p:nvGraphicFramePr>
          <p:cNvPr id="5" name="Tabel 4">
            <a:extLst>
              <a:ext uri="{FF2B5EF4-FFF2-40B4-BE49-F238E27FC236}">
                <a16:creationId xmlns:a16="http://schemas.microsoft.com/office/drawing/2014/main" id="{A7FB2B58-6B8A-47B4-81D3-CCC5F0DCFB1B}"/>
              </a:ext>
            </a:extLst>
          </p:cNvPr>
          <p:cNvGraphicFramePr>
            <a:graphicFrameLocks noGrp="1"/>
          </p:cNvGraphicFramePr>
          <p:nvPr>
            <p:extLst>
              <p:ext uri="{D42A27DB-BD31-4B8C-83A1-F6EECF244321}">
                <p14:modId xmlns:p14="http://schemas.microsoft.com/office/powerpoint/2010/main" val="3937946851"/>
              </p:ext>
            </p:extLst>
          </p:nvPr>
        </p:nvGraphicFramePr>
        <p:xfrm>
          <a:off x="589247" y="2499947"/>
          <a:ext cx="11027390" cy="1506288"/>
        </p:xfrm>
        <a:graphic>
          <a:graphicData uri="http://schemas.openxmlformats.org/drawingml/2006/table">
            <a:tbl>
              <a:tblPr firstRow="1" bandRow="1">
                <a:tableStyleId>{93296810-A885-4BE3-A3E7-6D5BEEA58F35}</a:tableStyleId>
              </a:tblPr>
              <a:tblGrid>
                <a:gridCol w="11027390">
                  <a:extLst>
                    <a:ext uri="{9D8B030D-6E8A-4147-A177-3AD203B41FA5}">
                      <a16:colId xmlns:a16="http://schemas.microsoft.com/office/drawing/2014/main" val="730054015"/>
                    </a:ext>
                  </a:extLst>
                </a:gridCol>
              </a:tblGrid>
              <a:tr h="269268">
                <a:tc>
                  <a:txBody>
                    <a:bodyPr/>
                    <a:lstStyle/>
                    <a:p>
                      <a:pPr algn="l"/>
                      <a:r>
                        <a:rPr lang="nl-NL" sz="1400" dirty="0">
                          <a:solidFill>
                            <a:srgbClr val="012145"/>
                          </a:solidFill>
                          <a:latin typeface="Avenir Book"/>
                        </a:rPr>
                        <a:t>Mijlpalen Prille Start</a:t>
                      </a:r>
                    </a:p>
                  </a:txBody>
                  <a:tcPr/>
                </a:tc>
                <a:extLst>
                  <a:ext uri="{0D108BD9-81ED-4DB2-BD59-A6C34878D82A}">
                    <a16:rowId xmlns:a16="http://schemas.microsoft.com/office/drawing/2014/main" val="3998726932"/>
                  </a:ext>
                </a:extLst>
              </a:tr>
              <a:tr h="298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Interview studie met verloskundigen en huisartsen omtrent de implementatie van </a:t>
                      </a:r>
                      <a:r>
                        <a:rPr lang="nl-NL" sz="1200" dirty="0" err="1">
                          <a:solidFill>
                            <a:srgbClr val="012145"/>
                          </a:solidFill>
                          <a:latin typeface="Avenir Book"/>
                        </a:rPr>
                        <a:t>e-health</a:t>
                      </a:r>
                      <a:r>
                        <a:rPr lang="nl-NL" sz="1200" dirty="0">
                          <a:solidFill>
                            <a:srgbClr val="012145"/>
                          </a:solidFill>
                          <a:latin typeface="Avenir Book"/>
                        </a:rPr>
                        <a:t> tools gericht op voeding, wordt gebruikt als input voor de app.</a:t>
                      </a:r>
                      <a:endParaRPr lang="nl-NL" sz="1200" b="1" i="1" kern="1200" dirty="0">
                        <a:solidFill>
                          <a:srgbClr val="FF0000"/>
                        </a:solidFill>
                        <a:latin typeface="Avenir Book"/>
                      </a:endParaRPr>
                    </a:p>
                  </a:txBody>
                  <a:tcPr/>
                </a:tc>
                <a:extLst>
                  <a:ext uri="{0D108BD9-81ED-4DB2-BD59-A6C34878D82A}">
                    <a16:rowId xmlns:a16="http://schemas.microsoft.com/office/drawing/2014/main" val="3526090759"/>
                  </a:ext>
                </a:extLst>
              </a:tr>
              <a:tr h="429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Voorlopige invulling van empowerment strategie en verkenning van mogelijkheden voor pilots in samenwerking met betrokken professionals (KNOV, ‘Rondom de geboorte in Amsterdam’, gemeente Ede, De Bakermat in Wageningen)</a:t>
                      </a:r>
                      <a:endParaRPr lang="nl-NL" sz="1200" kern="1200" dirty="0">
                        <a:solidFill>
                          <a:srgbClr val="012145"/>
                        </a:solidFill>
                        <a:latin typeface="Avenir Book"/>
                        <a:ea typeface="+mn-ea"/>
                        <a:cs typeface="+mn-cs"/>
                      </a:endParaRPr>
                    </a:p>
                  </a:txBody>
                  <a:tcPr/>
                </a:tc>
                <a:extLst>
                  <a:ext uri="{0D108BD9-81ED-4DB2-BD59-A6C34878D82A}">
                    <a16:rowId xmlns:a16="http://schemas.microsoft.com/office/drawing/2014/main" val="2988229134"/>
                  </a:ext>
                </a:extLst>
              </a:tr>
              <a:tr h="445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rgbClr val="012145"/>
                          </a:solidFill>
                          <a:latin typeface="Avenir Book"/>
                          <a:ea typeface="+mn-ea"/>
                          <a:cs typeface="+mn-cs"/>
                        </a:rPr>
                        <a:t>Onderzoeksplannen</a:t>
                      </a:r>
                      <a:r>
                        <a:rPr lang="nl-NL" sz="1200" i="1" dirty="0">
                          <a:solidFill>
                            <a:srgbClr val="FF0000"/>
                          </a:solidFill>
                          <a:latin typeface="Avenir Book"/>
                        </a:rPr>
                        <a:t> </a:t>
                      </a:r>
                      <a:r>
                        <a:rPr lang="nl-NL" sz="1200" kern="1200" dirty="0">
                          <a:solidFill>
                            <a:srgbClr val="012145"/>
                          </a:solidFill>
                          <a:latin typeface="Avenir Book"/>
                          <a:ea typeface="+mn-ea"/>
                          <a:cs typeface="+mn-cs"/>
                        </a:rPr>
                        <a:t>gepresenteerd</a:t>
                      </a:r>
                      <a:r>
                        <a:rPr lang="nl-NL" sz="1200" i="1" dirty="0">
                          <a:solidFill>
                            <a:srgbClr val="FF0000"/>
                          </a:solidFill>
                          <a:latin typeface="Avenir Book"/>
                        </a:rPr>
                        <a:t> </a:t>
                      </a:r>
                      <a:r>
                        <a:rPr lang="nl-NL" sz="1200" dirty="0">
                          <a:solidFill>
                            <a:srgbClr val="012145"/>
                          </a:solidFill>
                          <a:latin typeface="Avenir Book"/>
                        </a:rPr>
                        <a:t>tijdens </a:t>
                      </a:r>
                      <a:r>
                        <a:rPr lang="nl-NL" sz="1200" kern="1200" dirty="0">
                          <a:solidFill>
                            <a:srgbClr val="012145"/>
                          </a:solidFill>
                          <a:latin typeface="Avenir Book"/>
                          <a:ea typeface="+mn-ea"/>
                          <a:cs typeface="+mn-cs"/>
                        </a:rPr>
                        <a:t>ATN </a:t>
                      </a:r>
                      <a:r>
                        <a:rPr lang="nl-NL" sz="1200" dirty="0">
                          <a:solidFill>
                            <a:srgbClr val="012145"/>
                          </a:solidFill>
                          <a:latin typeface="Avenir Book"/>
                        </a:rPr>
                        <a:t>Junior Research </a:t>
                      </a:r>
                      <a:r>
                        <a:rPr lang="nl-NL" sz="1200" kern="1200" dirty="0">
                          <a:solidFill>
                            <a:srgbClr val="012145"/>
                          </a:solidFill>
                          <a:latin typeface="Avenir Book"/>
                          <a:ea typeface="+mn-ea"/>
                          <a:cs typeface="+mn-cs"/>
                        </a:rPr>
                        <a:t>Meet-up (public health professionals)</a:t>
                      </a:r>
                      <a:r>
                        <a:rPr lang="nl-NL" sz="1200" dirty="0">
                          <a:solidFill>
                            <a:srgbClr val="012145"/>
                          </a:solidFill>
                          <a:latin typeface="Avenir Book"/>
                        </a:rPr>
                        <a:t> en het ICDAM congres (feb 2021). </a:t>
                      </a:r>
                    </a:p>
                  </a:txBody>
                  <a:tcPr/>
                </a:tc>
                <a:extLst>
                  <a:ext uri="{0D108BD9-81ED-4DB2-BD59-A6C34878D82A}">
                    <a16:rowId xmlns:a16="http://schemas.microsoft.com/office/drawing/2014/main" val="1207235493"/>
                  </a:ext>
                </a:extLst>
              </a:tr>
            </a:tbl>
          </a:graphicData>
        </a:graphic>
      </p:graphicFrame>
      <p:graphicFrame>
        <p:nvGraphicFramePr>
          <p:cNvPr id="6" name="Tabel 5">
            <a:extLst>
              <a:ext uri="{FF2B5EF4-FFF2-40B4-BE49-F238E27FC236}">
                <a16:creationId xmlns:a16="http://schemas.microsoft.com/office/drawing/2014/main" id="{F425BFD8-2F4E-483C-9A00-3E6D29574E40}"/>
              </a:ext>
            </a:extLst>
          </p:cNvPr>
          <p:cNvGraphicFramePr>
            <a:graphicFrameLocks noGrp="1"/>
          </p:cNvGraphicFramePr>
          <p:nvPr>
            <p:extLst>
              <p:ext uri="{D42A27DB-BD31-4B8C-83A1-F6EECF244321}">
                <p14:modId xmlns:p14="http://schemas.microsoft.com/office/powerpoint/2010/main" val="260944614"/>
              </p:ext>
            </p:extLst>
          </p:nvPr>
        </p:nvGraphicFramePr>
        <p:xfrm>
          <a:off x="589246" y="4254837"/>
          <a:ext cx="11027391" cy="1504142"/>
        </p:xfrm>
        <a:graphic>
          <a:graphicData uri="http://schemas.openxmlformats.org/drawingml/2006/table">
            <a:tbl>
              <a:tblPr firstRow="1" bandRow="1">
                <a:tableStyleId>{93296810-A885-4BE3-A3E7-6D5BEEA58F35}</a:tableStyleId>
              </a:tblPr>
              <a:tblGrid>
                <a:gridCol w="4808562">
                  <a:extLst>
                    <a:ext uri="{9D8B030D-6E8A-4147-A177-3AD203B41FA5}">
                      <a16:colId xmlns:a16="http://schemas.microsoft.com/office/drawing/2014/main" val="3956429863"/>
                    </a:ext>
                  </a:extLst>
                </a:gridCol>
                <a:gridCol w="3677953">
                  <a:extLst>
                    <a:ext uri="{9D8B030D-6E8A-4147-A177-3AD203B41FA5}">
                      <a16:colId xmlns:a16="http://schemas.microsoft.com/office/drawing/2014/main" val="3465586687"/>
                    </a:ext>
                  </a:extLst>
                </a:gridCol>
                <a:gridCol w="1012012">
                  <a:extLst>
                    <a:ext uri="{9D8B030D-6E8A-4147-A177-3AD203B41FA5}">
                      <a16:colId xmlns:a16="http://schemas.microsoft.com/office/drawing/2014/main" val="2172112026"/>
                    </a:ext>
                  </a:extLst>
                </a:gridCol>
                <a:gridCol w="1528864">
                  <a:extLst>
                    <a:ext uri="{9D8B030D-6E8A-4147-A177-3AD203B41FA5}">
                      <a16:colId xmlns:a16="http://schemas.microsoft.com/office/drawing/2014/main" val="1764549294"/>
                    </a:ext>
                  </a:extLst>
                </a:gridCol>
              </a:tblGrid>
              <a:tr h="323230">
                <a:tc>
                  <a:txBody>
                    <a:bodyPr/>
                    <a:lstStyle/>
                    <a:p>
                      <a:r>
                        <a:rPr lang="nl-NL" sz="1400" baseline="0" dirty="0">
                          <a:latin typeface="Avenir Book"/>
                        </a:rPr>
                        <a:t>Prestaties </a:t>
                      </a:r>
                      <a:r>
                        <a:rPr lang="nl-NL" sz="1400" dirty="0">
                          <a:latin typeface="Avenir Book"/>
                        </a:rPr>
                        <a:t>Prille Start</a:t>
                      </a:r>
                    </a:p>
                  </a:txBody>
                  <a:tcPr/>
                </a:tc>
                <a:tc>
                  <a:txBody>
                    <a:bodyPr/>
                    <a:lstStyle/>
                    <a:p>
                      <a:r>
                        <a:rPr lang="nl-NL" sz="1400" dirty="0">
                          <a:latin typeface="Avenir Book"/>
                        </a:rPr>
                        <a:t>Streefwaarde (einde Regio Deal) </a:t>
                      </a:r>
                    </a:p>
                  </a:txBody>
                  <a:tcPr/>
                </a:tc>
                <a:tc>
                  <a:txBody>
                    <a:bodyPr/>
                    <a:lstStyle/>
                    <a:p>
                      <a:r>
                        <a:rPr lang="nl-NL" sz="1400" dirty="0">
                          <a:latin typeface="Avenir Book"/>
                        </a:rPr>
                        <a:t>Status2020</a:t>
                      </a:r>
                    </a:p>
                  </a:txBody>
                  <a:tcPr/>
                </a:tc>
                <a:tc>
                  <a:txBody>
                    <a:bodyPr/>
                    <a:lstStyle/>
                    <a:p>
                      <a:r>
                        <a:rPr lang="nl-NL" sz="1400" dirty="0">
                          <a:latin typeface="Avenir Book"/>
                        </a:rPr>
                        <a:t>Toelichting</a:t>
                      </a:r>
                    </a:p>
                  </a:txBody>
                  <a:tcPr/>
                </a:tc>
                <a:extLst>
                  <a:ext uri="{0D108BD9-81ED-4DB2-BD59-A6C34878D82A}">
                    <a16:rowId xmlns:a16="http://schemas.microsoft.com/office/drawing/2014/main" val="1894893836"/>
                  </a:ext>
                </a:extLst>
              </a:tr>
              <a:tr h="602427">
                <a:tc>
                  <a:txBody>
                    <a:bodyPr/>
                    <a:lstStyle/>
                    <a:p>
                      <a:pPr fontAlgn="base">
                        <a:lnSpc>
                          <a:spcPct val="107000"/>
                        </a:lnSpc>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Prille start: : Aantal consultatiebureaus, kinderdagverblijven en ouderparen die in project 1.2, eetgedrag en voeding van het jonge kind, bereikt zijn.</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- 8 consultatiebureaus in regio </a:t>
                      </a:r>
                      <a:r>
                        <a:rPr lang="nl-NL" sz="1200" kern="1200" dirty="0" err="1">
                          <a:solidFill>
                            <a:srgbClr val="012145"/>
                          </a:solidFill>
                          <a:effectLst/>
                          <a:latin typeface="Avenir Book"/>
                          <a:ea typeface="MS PGothic" panose="020B0600070205080204" pitchFamily="34" charset="-128"/>
                          <a:cs typeface="Times New Roman" panose="02020603050405020304" pitchFamily="18" charset="0"/>
                        </a:rPr>
                        <a:t>Foodvalley</a:t>
                      </a: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- 10 kinderdagverblijven </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- 33.000 ouderparen / jaar</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r>
                        <a:rPr lang="nl-NL" sz="1200" kern="1200" baseline="0" dirty="0">
                          <a:solidFill>
                            <a:srgbClr val="012145"/>
                          </a:solidFill>
                          <a:latin typeface="Avenir Book"/>
                          <a:ea typeface="+mn-ea"/>
                          <a:cs typeface="+mn-cs"/>
                        </a:rPr>
                        <a:t>0</a:t>
                      </a:r>
                    </a:p>
                  </a:txBody>
                  <a:tcPr/>
                </a:tc>
                <a:tc>
                  <a:txBody>
                    <a:bodyPr/>
                    <a:lstStyle/>
                    <a:p>
                      <a:endParaRPr lang="nl-NL" sz="1200" dirty="0">
                        <a:solidFill>
                          <a:srgbClr val="FF0000"/>
                        </a:solidFill>
                        <a:latin typeface="Avenir Book"/>
                      </a:endParaRPr>
                    </a:p>
                  </a:txBody>
                  <a:tcPr/>
                </a:tc>
                <a:extLst>
                  <a:ext uri="{0D108BD9-81ED-4DB2-BD59-A6C34878D82A}">
                    <a16:rowId xmlns:a16="http://schemas.microsoft.com/office/drawing/2014/main" val="3230187803"/>
                  </a:ext>
                </a:extLst>
              </a:tr>
              <a:tr h="563686">
                <a:tc>
                  <a:txBody>
                    <a:bodyPr/>
                    <a:lstStyle/>
                    <a:p>
                      <a:pPr fontAlgn="base">
                        <a:lnSpc>
                          <a:spcPct val="107000"/>
                        </a:lnSpc>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Prille start: Aantal regionale centra, zoals consultatiebureaus en kraamzorgcentra, die verbeterd voedingsadvies regulier inbedden (mede door bijwonen van bijscholingen aan professionals).</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tabLst>
                          <a:tab pos="457200" algn="l"/>
                        </a:tabLst>
                      </a:pPr>
                      <a:r>
                        <a:rPr lang="nl-NL" sz="1200" kern="1200">
                          <a:solidFill>
                            <a:srgbClr val="012145"/>
                          </a:solidFill>
                          <a:effectLst/>
                          <a:latin typeface="Avenir Book"/>
                          <a:ea typeface="MS PGothic" panose="020B0600070205080204" pitchFamily="34" charset="-128"/>
                          <a:cs typeface="Times New Roman" panose="02020603050405020304" pitchFamily="18" charset="0"/>
                        </a:rPr>
                        <a:t>- Verloskundigen en kraamzorgcentra in 5-10 gemeenten</a:t>
                      </a:r>
                      <a:endParaRPr lang="nl-NL" sz="1200">
                        <a:solidFill>
                          <a:srgbClr val="012145"/>
                        </a:solidFill>
                        <a:effectLst/>
                        <a:latin typeface="Avenir Book"/>
                        <a:ea typeface="Calibri" panose="020F0502020204030204" pitchFamily="34" charset="0"/>
                        <a:cs typeface="Times New Roman" panose="02020603050405020304" pitchFamily="18" charset="0"/>
                      </a:endParaRPr>
                    </a:p>
                    <a:p>
                      <a:pPr fontAlgn="base">
                        <a:lnSpc>
                          <a:spcPct val="107000"/>
                        </a:lnSpc>
                        <a:tabLst>
                          <a:tab pos="457200" algn="l"/>
                        </a:tabLst>
                      </a:pPr>
                      <a:r>
                        <a:rPr lang="nl-NL" sz="1200" kern="1200">
                          <a:solidFill>
                            <a:srgbClr val="012145"/>
                          </a:solidFill>
                          <a:effectLst/>
                          <a:latin typeface="Avenir Book"/>
                          <a:ea typeface="MS PGothic" panose="020B0600070205080204" pitchFamily="34" charset="-128"/>
                          <a:cs typeface="Times New Roman" panose="02020603050405020304" pitchFamily="18" charset="0"/>
                        </a:rPr>
                        <a:t>- 20 consultatiebureaus</a:t>
                      </a:r>
                      <a:endParaRPr lang="nl-NL" sz="120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r>
                        <a:rPr lang="nl-NL" sz="1200" kern="1200" baseline="0" dirty="0">
                          <a:solidFill>
                            <a:srgbClr val="012145"/>
                          </a:solidFill>
                          <a:latin typeface="Avenir Book"/>
                          <a:ea typeface="+mn-ea"/>
                          <a:cs typeface="+mn-cs"/>
                        </a:rPr>
                        <a:t>0 (</a:t>
                      </a:r>
                      <a:r>
                        <a:rPr lang="nl-NL" sz="1200" kern="1200" baseline="0" dirty="0">
                          <a:solidFill>
                            <a:srgbClr val="FF0000"/>
                          </a:solidFill>
                          <a:latin typeface="Avenir Book"/>
                          <a:ea typeface="+mn-ea"/>
                          <a:cs typeface="+mn-cs"/>
                        </a:rPr>
                        <a:t>3)</a:t>
                      </a:r>
                      <a:endParaRPr lang="nl-NL" sz="1200" kern="1200" baseline="0" dirty="0">
                        <a:solidFill>
                          <a:srgbClr val="012145"/>
                        </a:solidFill>
                        <a:latin typeface="Avenir Book"/>
                        <a:ea typeface="+mn-ea"/>
                        <a:cs typeface="+mn-cs"/>
                      </a:endParaRPr>
                    </a:p>
                  </a:txBody>
                  <a:tcPr/>
                </a:tc>
                <a:tc>
                  <a:txBody>
                    <a:bodyPr/>
                    <a:lstStyle/>
                    <a:p>
                      <a:r>
                        <a:rPr lang="nl-NL" sz="1200" baseline="0" dirty="0">
                          <a:solidFill>
                            <a:srgbClr val="012145"/>
                          </a:solidFill>
                          <a:latin typeface="Avenir Book"/>
                        </a:rPr>
                        <a:t>Contact met 3 centra</a:t>
                      </a:r>
                    </a:p>
                  </a:txBody>
                  <a:tcPr/>
                </a:tc>
                <a:extLst>
                  <a:ext uri="{0D108BD9-81ED-4DB2-BD59-A6C34878D82A}">
                    <a16:rowId xmlns:a16="http://schemas.microsoft.com/office/drawing/2014/main" val="4288639589"/>
                  </a:ext>
                </a:extLst>
              </a:tr>
            </a:tbl>
          </a:graphicData>
        </a:graphic>
      </p:graphicFrame>
      <p:sp>
        <p:nvSpPr>
          <p:cNvPr id="7" name="Tekstvak 6">
            <a:extLst>
              <a:ext uri="{FF2B5EF4-FFF2-40B4-BE49-F238E27FC236}">
                <a16:creationId xmlns:a16="http://schemas.microsoft.com/office/drawing/2014/main" id="{0D405016-3EA7-4BAE-B641-ACCF723F924D}"/>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13</a:t>
            </a:r>
          </a:p>
        </p:txBody>
      </p:sp>
    </p:spTree>
    <p:extLst>
      <p:ext uri="{BB962C8B-B14F-4D97-AF65-F5344CB8AC3E}">
        <p14:creationId xmlns:p14="http://schemas.microsoft.com/office/powerpoint/2010/main" val="103835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E384C6C-75A3-4F14-9D3D-1EFDD7068CC9}"/>
              </a:ext>
            </a:extLst>
          </p:cNvPr>
          <p:cNvSpPr>
            <a:spLocks noGrp="1"/>
          </p:cNvSpPr>
          <p:nvPr>
            <p:ph idx="1"/>
          </p:nvPr>
        </p:nvSpPr>
        <p:spPr/>
        <p:txBody>
          <a:bodyPr/>
          <a:lstStyle/>
          <a:p>
            <a:endParaRPr lang="nl-NL"/>
          </a:p>
        </p:txBody>
      </p:sp>
      <p:sp>
        <p:nvSpPr>
          <p:cNvPr id="3" name="Ondertitel 2">
            <a:extLst>
              <a:ext uri="{FF2B5EF4-FFF2-40B4-BE49-F238E27FC236}">
                <a16:creationId xmlns:a16="http://schemas.microsoft.com/office/drawing/2014/main" id="{5453BB07-BC63-452A-8F76-283D51FBDCDD}"/>
              </a:ext>
            </a:extLst>
          </p:cNvPr>
          <p:cNvSpPr>
            <a:spLocks noGrp="1"/>
          </p:cNvSpPr>
          <p:nvPr>
            <p:ph type="subTitle" idx="16"/>
          </p:nvPr>
        </p:nvSpPr>
        <p:spPr>
          <a:xfrm>
            <a:off x="838199" y="1461457"/>
            <a:ext cx="10515600" cy="607213"/>
          </a:xfrm>
        </p:spPr>
        <p:txBody>
          <a:bodyPr>
            <a:normAutofit lnSpcReduction="10000"/>
          </a:bodyPr>
          <a:lstStyle/>
          <a:p>
            <a:r>
              <a:rPr lang="nl-NL" dirty="0"/>
              <a:t>Mijlpalen en Prestaties: Gezond aanbod</a:t>
            </a:r>
          </a:p>
        </p:txBody>
      </p:sp>
      <p:sp>
        <p:nvSpPr>
          <p:cNvPr id="4" name="Tijdelijke aanduiding voor tekst 3">
            <a:extLst>
              <a:ext uri="{FF2B5EF4-FFF2-40B4-BE49-F238E27FC236}">
                <a16:creationId xmlns:a16="http://schemas.microsoft.com/office/drawing/2014/main" id="{1357D1EC-0B00-4F0C-9586-74ADE018F587}"/>
              </a:ext>
            </a:extLst>
          </p:cNvPr>
          <p:cNvSpPr>
            <a:spLocks noGrp="1"/>
          </p:cNvSpPr>
          <p:nvPr>
            <p:ph type="body" sz="quarter" idx="17"/>
          </p:nvPr>
        </p:nvSpPr>
        <p:spPr/>
        <p:txBody>
          <a:bodyPr/>
          <a:lstStyle/>
          <a:p>
            <a:r>
              <a:rPr lang="nl-NL" dirty="0"/>
              <a:t>2. Gezonde voeding</a:t>
            </a:r>
          </a:p>
        </p:txBody>
      </p:sp>
      <p:graphicFrame>
        <p:nvGraphicFramePr>
          <p:cNvPr id="5" name="Tabel 4">
            <a:extLst>
              <a:ext uri="{FF2B5EF4-FFF2-40B4-BE49-F238E27FC236}">
                <a16:creationId xmlns:a16="http://schemas.microsoft.com/office/drawing/2014/main" id="{2DDE30B7-3BFE-4A8E-B681-EC4BA58D363C}"/>
              </a:ext>
            </a:extLst>
          </p:cNvPr>
          <p:cNvGraphicFramePr>
            <a:graphicFrameLocks noGrp="1"/>
          </p:cNvGraphicFramePr>
          <p:nvPr>
            <p:extLst>
              <p:ext uri="{D42A27DB-BD31-4B8C-83A1-F6EECF244321}">
                <p14:modId xmlns:p14="http://schemas.microsoft.com/office/powerpoint/2010/main" val="2533032007"/>
              </p:ext>
            </p:extLst>
          </p:nvPr>
        </p:nvGraphicFramePr>
        <p:xfrm>
          <a:off x="582305" y="2204130"/>
          <a:ext cx="11027390" cy="1489537"/>
        </p:xfrm>
        <a:graphic>
          <a:graphicData uri="http://schemas.openxmlformats.org/drawingml/2006/table">
            <a:tbl>
              <a:tblPr firstRow="1" bandRow="1">
                <a:tableStyleId>{93296810-A885-4BE3-A3E7-6D5BEEA58F35}</a:tableStyleId>
              </a:tblPr>
              <a:tblGrid>
                <a:gridCol w="11027390">
                  <a:extLst>
                    <a:ext uri="{9D8B030D-6E8A-4147-A177-3AD203B41FA5}">
                      <a16:colId xmlns:a16="http://schemas.microsoft.com/office/drawing/2014/main" val="730054015"/>
                    </a:ext>
                  </a:extLst>
                </a:gridCol>
              </a:tblGrid>
              <a:tr h="383590">
                <a:tc>
                  <a:txBody>
                    <a:bodyPr/>
                    <a:lstStyle/>
                    <a:p>
                      <a:pPr algn="l"/>
                      <a:r>
                        <a:rPr lang="nl-NL" sz="1400" dirty="0">
                          <a:solidFill>
                            <a:srgbClr val="012145"/>
                          </a:solidFill>
                          <a:latin typeface="Avenir Book"/>
                        </a:rPr>
                        <a:t>Mijlpalen Gezond Aanbod</a:t>
                      </a:r>
                    </a:p>
                  </a:txBody>
                  <a:tcPr/>
                </a:tc>
                <a:extLst>
                  <a:ext uri="{0D108BD9-81ED-4DB2-BD59-A6C34878D82A}">
                    <a16:rowId xmlns:a16="http://schemas.microsoft.com/office/drawing/2014/main" val="3998726932"/>
                  </a:ext>
                </a:extLst>
              </a:tr>
              <a:tr h="270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Kick off ‘gezonde eetomgeving’,</a:t>
                      </a:r>
                      <a:r>
                        <a:rPr lang="nl-NL" sz="1200" baseline="0" dirty="0">
                          <a:solidFill>
                            <a:srgbClr val="012145"/>
                          </a:solidFill>
                          <a:latin typeface="Avenir Book"/>
                        </a:rPr>
                        <a:t> feb 2012, </a:t>
                      </a:r>
                      <a:r>
                        <a:rPr lang="nl-NL" sz="1200" dirty="0">
                          <a:solidFill>
                            <a:srgbClr val="012145"/>
                          </a:solidFill>
                          <a:latin typeface="Avenir Book"/>
                        </a:rPr>
                        <a:t>~140 deelnemers, heeft stakeholders/potentiele</a:t>
                      </a:r>
                      <a:r>
                        <a:rPr lang="nl-NL" sz="1200" baseline="0" dirty="0">
                          <a:solidFill>
                            <a:srgbClr val="012145"/>
                          </a:solidFill>
                          <a:latin typeface="Avenir Book"/>
                        </a:rPr>
                        <a:t> partners</a:t>
                      </a:r>
                      <a:r>
                        <a:rPr lang="nl-NL" sz="1200" dirty="0">
                          <a:solidFill>
                            <a:srgbClr val="012145"/>
                          </a:solidFill>
                          <a:latin typeface="Avenir Book"/>
                        </a:rPr>
                        <a:t> uit de regio opgeleverd, contacten</a:t>
                      </a:r>
                      <a:r>
                        <a:rPr lang="nl-NL" sz="1200" baseline="0" dirty="0">
                          <a:solidFill>
                            <a:srgbClr val="012145"/>
                          </a:solidFill>
                          <a:latin typeface="Avenir Book"/>
                        </a:rPr>
                        <a:t> worden opgevolgd. </a:t>
                      </a:r>
                      <a:endParaRPr lang="nl-NL" sz="1200" dirty="0">
                        <a:solidFill>
                          <a:srgbClr val="FF0000"/>
                        </a:solidFill>
                        <a:latin typeface="Avenir Book"/>
                      </a:endParaRPr>
                    </a:p>
                  </a:txBody>
                  <a:tcPr/>
                </a:tc>
                <a:extLst>
                  <a:ext uri="{0D108BD9-81ED-4DB2-BD59-A6C34878D82A}">
                    <a16:rowId xmlns:a16="http://schemas.microsoft.com/office/drawing/2014/main" val="3526090759"/>
                  </a:ext>
                </a:extLst>
              </a:tr>
              <a:tr h="253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Contacten gelegd met Vitaal bedrijf; VNO-NCW voor contacten</a:t>
                      </a:r>
                      <a:r>
                        <a:rPr lang="nl-NL" sz="1200" baseline="0" dirty="0">
                          <a:solidFill>
                            <a:srgbClr val="012145"/>
                          </a:solidFill>
                          <a:latin typeface="Avenir Book"/>
                        </a:rPr>
                        <a:t> met </a:t>
                      </a:r>
                      <a:r>
                        <a:rPr lang="nl-NL" sz="1200" dirty="0">
                          <a:solidFill>
                            <a:srgbClr val="012145"/>
                          </a:solidFill>
                          <a:latin typeface="Avenir Book"/>
                        </a:rPr>
                        <a:t>MKB en participanten</a:t>
                      </a:r>
                      <a:r>
                        <a:rPr lang="nl-NL" sz="1200" baseline="0" dirty="0">
                          <a:solidFill>
                            <a:srgbClr val="012145"/>
                          </a:solidFill>
                          <a:latin typeface="Avenir Book"/>
                        </a:rPr>
                        <a:t> in onderzoek. </a:t>
                      </a:r>
                      <a:endParaRPr lang="nl-NL" sz="1200" kern="1200" dirty="0">
                        <a:solidFill>
                          <a:srgbClr val="FF0000"/>
                        </a:solidFill>
                        <a:latin typeface="Avenir Book"/>
                        <a:ea typeface="+mn-ea"/>
                        <a:cs typeface="+mn-cs"/>
                      </a:endParaRPr>
                    </a:p>
                  </a:txBody>
                  <a:tcPr/>
                </a:tc>
                <a:extLst>
                  <a:ext uri="{0D108BD9-81ED-4DB2-BD59-A6C34878D82A}">
                    <a16:rowId xmlns:a16="http://schemas.microsoft.com/office/drawing/2014/main" val="2988229134"/>
                  </a:ext>
                </a:extLst>
              </a:tr>
              <a:tr h="276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strike="noStrike" baseline="0" dirty="0">
                          <a:solidFill>
                            <a:srgbClr val="012145"/>
                          </a:solidFill>
                          <a:latin typeface="Avenir Book"/>
                        </a:rPr>
                        <a:t>Overleg met opstellers nieuwe </a:t>
                      </a:r>
                      <a:r>
                        <a:rPr lang="nl-NL" sz="1200" dirty="0" err="1">
                          <a:solidFill>
                            <a:srgbClr val="012145"/>
                          </a:solidFill>
                          <a:latin typeface="Avenir Book"/>
                        </a:rPr>
                        <a:t>CityDeal</a:t>
                      </a:r>
                      <a:r>
                        <a:rPr lang="nl-NL" sz="1200" dirty="0">
                          <a:solidFill>
                            <a:srgbClr val="012145"/>
                          </a:solidFill>
                          <a:latin typeface="Avenir Book"/>
                        </a:rPr>
                        <a:t> Ede, Utrecht en drie andere grote steden om samen te werken aan gezonde voeding in de wijk.</a:t>
                      </a:r>
                      <a:r>
                        <a:rPr lang="nl-NL" sz="1200" baseline="0" dirty="0">
                          <a:solidFill>
                            <a:srgbClr val="012145"/>
                          </a:solidFill>
                          <a:latin typeface="Avenir Book"/>
                        </a:rPr>
                        <a:t> </a:t>
                      </a:r>
                      <a:endParaRPr lang="nl-NL" sz="1200" dirty="0">
                        <a:solidFill>
                          <a:srgbClr val="012145"/>
                        </a:solidFill>
                        <a:latin typeface="Avenir Book"/>
                      </a:endParaRPr>
                    </a:p>
                  </a:txBody>
                  <a:tcPr/>
                </a:tc>
                <a:extLst>
                  <a:ext uri="{0D108BD9-81ED-4DB2-BD59-A6C34878D82A}">
                    <a16:rowId xmlns:a16="http://schemas.microsoft.com/office/drawing/2014/main" val="1207235493"/>
                  </a:ext>
                </a:extLst>
              </a:tr>
              <a:tr h="281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Podcast kennisconferentie Samen voor sterke regio’s</a:t>
                      </a:r>
                      <a:endParaRPr lang="nl-NL" sz="1200" kern="1200" dirty="0">
                        <a:solidFill>
                          <a:srgbClr val="012145"/>
                        </a:solidFill>
                        <a:latin typeface="Avenir Book"/>
                        <a:ea typeface="+mn-ea"/>
                        <a:cs typeface="+mn-cs"/>
                      </a:endParaRPr>
                    </a:p>
                  </a:txBody>
                  <a:tcPr/>
                </a:tc>
                <a:extLst>
                  <a:ext uri="{0D108BD9-81ED-4DB2-BD59-A6C34878D82A}">
                    <a16:rowId xmlns:a16="http://schemas.microsoft.com/office/drawing/2014/main" val="2689766357"/>
                  </a:ext>
                </a:extLst>
              </a:tr>
            </a:tbl>
          </a:graphicData>
        </a:graphic>
      </p:graphicFrame>
      <p:graphicFrame>
        <p:nvGraphicFramePr>
          <p:cNvPr id="6" name="Tabel 5">
            <a:extLst>
              <a:ext uri="{FF2B5EF4-FFF2-40B4-BE49-F238E27FC236}">
                <a16:creationId xmlns:a16="http://schemas.microsoft.com/office/drawing/2014/main" id="{48F10AD7-41D3-40FD-9A80-679C89BA0AFF}"/>
              </a:ext>
            </a:extLst>
          </p:cNvPr>
          <p:cNvGraphicFramePr>
            <a:graphicFrameLocks noGrp="1"/>
          </p:cNvGraphicFramePr>
          <p:nvPr>
            <p:extLst>
              <p:ext uri="{D42A27DB-BD31-4B8C-83A1-F6EECF244321}">
                <p14:modId xmlns:p14="http://schemas.microsoft.com/office/powerpoint/2010/main" val="1572188368"/>
              </p:ext>
            </p:extLst>
          </p:nvPr>
        </p:nvGraphicFramePr>
        <p:xfrm>
          <a:off x="582304" y="4133298"/>
          <a:ext cx="11027391" cy="1671513"/>
        </p:xfrm>
        <a:graphic>
          <a:graphicData uri="http://schemas.openxmlformats.org/drawingml/2006/table">
            <a:tbl>
              <a:tblPr firstRow="1" bandRow="1">
                <a:tableStyleId>{93296810-A885-4BE3-A3E7-6D5BEEA58F35}</a:tableStyleId>
              </a:tblPr>
              <a:tblGrid>
                <a:gridCol w="3557210">
                  <a:extLst>
                    <a:ext uri="{9D8B030D-6E8A-4147-A177-3AD203B41FA5}">
                      <a16:colId xmlns:a16="http://schemas.microsoft.com/office/drawing/2014/main" val="2462671065"/>
                    </a:ext>
                  </a:extLst>
                </a:gridCol>
                <a:gridCol w="4287794">
                  <a:extLst>
                    <a:ext uri="{9D8B030D-6E8A-4147-A177-3AD203B41FA5}">
                      <a16:colId xmlns:a16="http://schemas.microsoft.com/office/drawing/2014/main" val="3900174473"/>
                    </a:ext>
                  </a:extLst>
                </a:gridCol>
                <a:gridCol w="1050324">
                  <a:extLst>
                    <a:ext uri="{9D8B030D-6E8A-4147-A177-3AD203B41FA5}">
                      <a16:colId xmlns:a16="http://schemas.microsoft.com/office/drawing/2014/main" val="1595556783"/>
                    </a:ext>
                  </a:extLst>
                </a:gridCol>
                <a:gridCol w="2132063">
                  <a:extLst>
                    <a:ext uri="{9D8B030D-6E8A-4147-A177-3AD203B41FA5}">
                      <a16:colId xmlns:a16="http://schemas.microsoft.com/office/drawing/2014/main" val="1213332741"/>
                    </a:ext>
                  </a:extLst>
                </a:gridCol>
              </a:tblGrid>
              <a:tr h="964488">
                <a:tc>
                  <a:txBody>
                    <a:bodyPr/>
                    <a:lstStyle/>
                    <a:p>
                      <a:pPr fontAlgn="base">
                        <a:lnSpc>
                          <a:spcPct val="107000"/>
                        </a:lnSpc>
                      </a:pP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Aantal wijken, restaurants, MKB bedrijven, ziekenhuizen en zorginstellingen,  waar een gezondere voedselomgeving is gecreëerd</a:t>
                      </a:r>
                      <a:endParaRPr lang="nl-NL" sz="1200" b="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solidFill>
                      <a:srgbClr val="EFF6EA"/>
                    </a:solidFill>
                  </a:tcPr>
                </a:tc>
                <a:tc>
                  <a:txBody>
                    <a:bodyPr/>
                    <a:lstStyle/>
                    <a:p>
                      <a:pPr fontAlgn="base">
                        <a:lnSpc>
                          <a:spcPct val="107000"/>
                        </a:lnSpc>
                        <a:tabLst>
                          <a:tab pos="457200" algn="l"/>
                        </a:tabLst>
                      </a:pP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- 10 wijken</a:t>
                      </a:r>
                      <a:endParaRPr lang="nl-NL" sz="1200" b="0" dirty="0">
                        <a:solidFill>
                          <a:srgbClr val="012145"/>
                        </a:solidFill>
                        <a:effectLst/>
                        <a:latin typeface="Avenir Book"/>
                        <a:ea typeface="Calibri" panose="020F0502020204030204" pitchFamily="34" charset="0"/>
                        <a:cs typeface="Times New Roman" panose="02020603050405020304" pitchFamily="18" charset="0"/>
                      </a:endParaRPr>
                    </a:p>
                    <a:p>
                      <a:pPr fontAlgn="base">
                        <a:lnSpc>
                          <a:spcPct val="107000"/>
                        </a:lnSpc>
                        <a:tabLst>
                          <a:tab pos="457200" algn="l"/>
                        </a:tabLst>
                      </a:pP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- 75 restaurants</a:t>
                      </a:r>
                      <a:endParaRPr lang="nl-NL" sz="1200" b="0" dirty="0">
                        <a:solidFill>
                          <a:srgbClr val="012145"/>
                        </a:solidFill>
                        <a:effectLst/>
                        <a:latin typeface="Avenir Book"/>
                        <a:ea typeface="Calibri" panose="020F0502020204030204" pitchFamily="34" charset="0"/>
                        <a:cs typeface="Times New Roman" panose="02020603050405020304" pitchFamily="18" charset="0"/>
                      </a:endParaRPr>
                    </a:p>
                    <a:p>
                      <a:pPr fontAlgn="base">
                        <a:lnSpc>
                          <a:spcPct val="107000"/>
                        </a:lnSpc>
                        <a:tabLst>
                          <a:tab pos="457200" algn="l"/>
                        </a:tabLst>
                      </a:pP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- 25 MKB </a:t>
                      </a:r>
                      <a:endParaRPr lang="nl-NL" sz="1200" b="0" dirty="0">
                        <a:solidFill>
                          <a:srgbClr val="012145"/>
                        </a:solidFill>
                        <a:effectLst/>
                        <a:latin typeface="Avenir Book"/>
                        <a:ea typeface="Calibri" panose="020F0502020204030204" pitchFamily="34" charset="0"/>
                        <a:cs typeface="Times New Roman" panose="02020603050405020304" pitchFamily="18" charset="0"/>
                      </a:endParaRPr>
                    </a:p>
                    <a:p>
                      <a:pPr fontAlgn="base">
                        <a:lnSpc>
                          <a:spcPct val="107000"/>
                        </a:lnSpc>
                        <a:tabLst>
                          <a:tab pos="457200" algn="l"/>
                        </a:tabLst>
                      </a:pP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- 3 ziekenhuizen</a:t>
                      </a:r>
                      <a:endParaRPr lang="nl-NL" sz="1200" b="0" dirty="0">
                        <a:solidFill>
                          <a:srgbClr val="012145"/>
                        </a:solidFill>
                        <a:effectLst/>
                        <a:latin typeface="Avenir Book"/>
                        <a:ea typeface="Calibri" panose="020F0502020204030204" pitchFamily="34" charset="0"/>
                        <a:cs typeface="Times New Roman" panose="02020603050405020304" pitchFamily="18" charset="0"/>
                      </a:endParaRPr>
                    </a:p>
                    <a:p>
                      <a:pPr fontAlgn="base">
                        <a:lnSpc>
                          <a:spcPct val="107000"/>
                        </a:lnSpc>
                        <a:tabLst>
                          <a:tab pos="457200" algn="l"/>
                        </a:tabLst>
                      </a:pP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- 5 zorginstellingen</a:t>
                      </a:r>
                      <a:endParaRPr lang="nl-NL" sz="1200" b="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solidFill>
                      <a:srgbClr val="EFF6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baseline="0" dirty="0">
                          <a:solidFill>
                            <a:srgbClr val="012145"/>
                          </a:solidFill>
                          <a:latin typeface="Avenir Book"/>
                          <a:ea typeface="+mn-ea"/>
                          <a:cs typeface="+mn-cs"/>
                        </a:rPr>
                        <a:t>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a:solidFill>
                          <a:srgbClr val="012145"/>
                        </a:solidFill>
                        <a:latin typeface="Avenir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a:solidFill>
                          <a:srgbClr val="012145"/>
                        </a:solidFill>
                        <a:latin typeface="Avenir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baseline="0" dirty="0">
                          <a:solidFill>
                            <a:srgbClr val="012145"/>
                          </a:solidFill>
                          <a:latin typeface="Avenir Book"/>
                          <a:ea typeface="+mn-ea"/>
                          <a:cs typeface="+mn-cs"/>
                        </a:rPr>
                        <a:t>1</a:t>
                      </a:r>
                    </a:p>
                  </a:txBody>
                  <a:tcPr>
                    <a:solidFill>
                      <a:srgbClr val="EFF6EA"/>
                    </a:solidFill>
                  </a:tcPr>
                </a:tc>
                <a:tc>
                  <a:txBody>
                    <a:bodyPr/>
                    <a:lstStyle/>
                    <a:p>
                      <a:r>
                        <a:rPr lang="nl-NL" sz="1200" b="0" baseline="0" dirty="0">
                          <a:solidFill>
                            <a:srgbClr val="012145"/>
                          </a:solidFill>
                          <a:latin typeface="Avenir Book"/>
                        </a:rPr>
                        <a:t>in overleg met 8 regio </a:t>
                      </a:r>
                      <a:r>
                        <a:rPr lang="nl-NL" sz="1200" b="0" baseline="0">
                          <a:solidFill>
                            <a:srgbClr val="012145"/>
                          </a:solidFill>
                          <a:latin typeface="Avenir Book"/>
                        </a:rPr>
                        <a:t>gemeenten. </a:t>
                      </a:r>
                      <a:r>
                        <a:rPr lang="nl-NL" sz="1200" b="0">
                          <a:solidFill>
                            <a:srgbClr val="012145"/>
                          </a:solidFill>
                          <a:latin typeface="Avenir Book"/>
                        </a:rPr>
                        <a:t>Overleg </a:t>
                      </a:r>
                      <a:r>
                        <a:rPr lang="nl-NL" sz="1200" b="0" dirty="0">
                          <a:solidFill>
                            <a:srgbClr val="012145"/>
                          </a:solidFill>
                          <a:latin typeface="Avenir Book"/>
                        </a:rPr>
                        <a:t>met regionaal</a:t>
                      </a:r>
                      <a:r>
                        <a:rPr lang="nl-NL" sz="1200" b="0" baseline="0" dirty="0">
                          <a:solidFill>
                            <a:srgbClr val="012145"/>
                          </a:solidFill>
                          <a:latin typeface="Avenir Book"/>
                        </a:rPr>
                        <a:t> MKB </a:t>
                      </a:r>
                      <a:r>
                        <a:rPr lang="nl-NL" sz="1200" b="0" dirty="0">
                          <a:solidFill>
                            <a:srgbClr val="012145"/>
                          </a:solidFill>
                          <a:latin typeface="Avenir Book"/>
                        </a:rPr>
                        <a:t>Netwerk; ZGV</a:t>
                      </a:r>
                      <a:r>
                        <a:rPr lang="nl-NL" sz="1200" b="0" baseline="0" dirty="0">
                          <a:solidFill>
                            <a:srgbClr val="012145"/>
                          </a:solidFill>
                          <a:latin typeface="Avenir Book"/>
                        </a:rPr>
                        <a:t> start, Rijnstate wil meedoen.</a:t>
                      </a:r>
                      <a:endParaRPr lang="nl-NL" sz="1200" b="0" dirty="0">
                        <a:solidFill>
                          <a:srgbClr val="012145"/>
                        </a:solidFill>
                        <a:latin typeface="Avenir Book"/>
                      </a:endParaRPr>
                    </a:p>
                  </a:txBody>
                  <a:tcPr>
                    <a:solidFill>
                      <a:srgbClr val="EFF6EA"/>
                    </a:solidFill>
                  </a:tcPr>
                </a:tc>
                <a:extLst>
                  <a:ext uri="{0D108BD9-81ED-4DB2-BD59-A6C34878D82A}">
                    <a16:rowId xmlns:a16="http://schemas.microsoft.com/office/drawing/2014/main" val="3186464892"/>
                  </a:ext>
                </a:extLst>
              </a:tr>
              <a:tr h="701614">
                <a:tc>
                  <a:txBody>
                    <a:bodyPr/>
                    <a:lstStyle/>
                    <a:p>
                      <a:pPr fontAlgn="base">
                        <a:lnSpc>
                          <a:spcPct val="107000"/>
                        </a:lnSpc>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Aantal middelen (ICT, fysiek, handreiking etc.) die beschikbaar zijn om de gezonde en duurzame keuze te stimuleren</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1 handreiking voor gemeenten over wijkgerichte aanpak</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1 business case voor horecaondernemers</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4 interventie-</a:t>
                      </a:r>
                      <a:r>
                        <a:rPr lang="nl-NL" sz="1200" kern="1200" dirty="0" err="1">
                          <a:solidFill>
                            <a:srgbClr val="012145"/>
                          </a:solidFill>
                          <a:effectLst/>
                          <a:latin typeface="Avenir Book"/>
                          <a:ea typeface="MS PGothic" panose="020B0600070205080204" pitchFamily="34" charset="-128"/>
                          <a:cs typeface="Times New Roman" panose="02020603050405020304" pitchFamily="18" charset="0"/>
                        </a:rPr>
                        <a:t>road</a:t>
                      </a: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a:t>
                      </a:r>
                      <a:r>
                        <a:rPr lang="nl-NL" sz="1200" kern="1200" dirty="0" err="1">
                          <a:solidFill>
                            <a:srgbClr val="012145"/>
                          </a:solidFill>
                          <a:effectLst/>
                          <a:latin typeface="Avenir Book"/>
                          <a:ea typeface="MS PGothic" panose="020B0600070205080204" pitchFamily="34" charset="-128"/>
                          <a:cs typeface="Times New Roman" panose="02020603050405020304" pitchFamily="18" charset="0"/>
                        </a:rPr>
                        <a:t>maps</a:t>
                      </a: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(wijk, mkb, ziekenhuizen, zorginstellingen)</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rgbClr val="012145"/>
                          </a:solidFill>
                          <a:latin typeface="Avenir Book"/>
                          <a:ea typeface="+mn-ea"/>
                          <a:cs typeface="+mn-cs"/>
                        </a:rPr>
                        <a:t>0</a:t>
                      </a:r>
                    </a:p>
                  </a:txBody>
                  <a:tcPr/>
                </a:tc>
                <a:tc>
                  <a:txBody>
                    <a:bodyPr/>
                    <a:lstStyle/>
                    <a:p>
                      <a:endParaRPr lang="nl-NL" sz="1100" dirty="0">
                        <a:solidFill>
                          <a:srgbClr val="012145"/>
                        </a:solidFill>
                      </a:endParaRPr>
                    </a:p>
                  </a:txBody>
                  <a:tcPr/>
                </a:tc>
                <a:extLst>
                  <a:ext uri="{0D108BD9-81ED-4DB2-BD59-A6C34878D82A}">
                    <a16:rowId xmlns:a16="http://schemas.microsoft.com/office/drawing/2014/main" val="3434456121"/>
                  </a:ext>
                </a:extLst>
              </a:tr>
            </a:tbl>
          </a:graphicData>
        </a:graphic>
      </p:graphicFrame>
      <p:graphicFrame>
        <p:nvGraphicFramePr>
          <p:cNvPr id="7" name="Tabel 6">
            <a:extLst>
              <a:ext uri="{FF2B5EF4-FFF2-40B4-BE49-F238E27FC236}">
                <a16:creationId xmlns:a16="http://schemas.microsoft.com/office/drawing/2014/main" id="{7959566A-3990-4F40-A21D-EA41A0BD7F6B}"/>
              </a:ext>
            </a:extLst>
          </p:cNvPr>
          <p:cNvGraphicFramePr>
            <a:graphicFrameLocks noGrp="1"/>
          </p:cNvGraphicFramePr>
          <p:nvPr>
            <p:extLst>
              <p:ext uri="{D42A27DB-BD31-4B8C-83A1-F6EECF244321}">
                <p14:modId xmlns:p14="http://schemas.microsoft.com/office/powerpoint/2010/main" val="2404390719"/>
              </p:ext>
            </p:extLst>
          </p:nvPr>
        </p:nvGraphicFramePr>
        <p:xfrm>
          <a:off x="582304" y="3840049"/>
          <a:ext cx="11027391" cy="304800"/>
        </p:xfrm>
        <a:graphic>
          <a:graphicData uri="http://schemas.openxmlformats.org/drawingml/2006/table">
            <a:tbl>
              <a:tblPr firstRow="1" bandRow="1">
                <a:tableStyleId>{93296810-A885-4BE3-A3E7-6D5BEEA58F35}</a:tableStyleId>
              </a:tblPr>
              <a:tblGrid>
                <a:gridCol w="3544853">
                  <a:extLst>
                    <a:ext uri="{9D8B030D-6E8A-4147-A177-3AD203B41FA5}">
                      <a16:colId xmlns:a16="http://schemas.microsoft.com/office/drawing/2014/main" val="2049829340"/>
                    </a:ext>
                  </a:extLst>
                </a:gridCol>
                <a:gridCol w="4287794">
                  <a:extLst>
                    <a:ext uri="{9D8B030D-6E8A-4147-A177-3AD203B41FA5}">
                      <a16:colId xmlns:a16="http://schemas.microsoft.com/office/drawing/2014/main" val="2232068184"/>
                    </a:ext>
                  </a:extLst>
                </a:gridCol>
                <a:gridCol w="1062681">
                  <a:extLst>
                    <a:ext uri="{9D8B030D-6E8A-4147-A177-3AD203B41FA5}">
                      <a16:colId xmlns:a16="http://schemas.microsoft.com/office/drawing/2014/main" val="895748141"/>
                    </a:ext>
                  </a:extLst>
                </a:gridCol>
                <a:gridCol w="2132063">
                  <a:extLst>
                    <a:ext uri="{9D8B030D-6E8A-4147-A177-3AD203B41FA5}">
                      <a16:colId xmlns:a16="http://schemas.microsoft.com/office/drawing/2014/main" val="316767784"/>
                    </a:ext>
                  </a:extLst>
                </a:gridCol>
              </a:tblGrid>
              <a:tr h="292769">
                <a:tc>
                  <a:txBody>
                    <a:bodyPr/>
                    <a:lstStyle/>
                    <a:p>
                      <a:r>
                        <a:rPr lang="nl-NL" sz="1400" baseline="0" dirty="0">
                          <a:latin typeface="Avenir Book"/>
                        </a:rPr>
                        <a:t>Prestaties </a:t>
                      </a:r>
                      <a:r>
                        <a:rPr lang="nl-NL" sz="1400" dirty="0">
                          <a:latin typeface="Avenir Book"/>
                        </a:rPr>
                        <a:t>Gezond Aanbod</a:t>
                      </a:r>
                    </a:p>
                  </a:txBody>
                  <a:tcPr/>
                </a:tc>
                <a:tc>
                  <a:txBody>
                    <a:bodyPr/>
                    <a:lstStyle/>
                    <a:p>
                      <a:r>
                        <a:rPr lang="nl-NL" sz="1400" dirty="0">
                          <a:latin typeface="Avenir Book"/>
                        </a:rPr>
                        <a:t>Streefwaarde (einde Regio Deal) </a:t>
                      </a:r>
                    </a:p>
                  </a:txBody>
                  <a:tcPr/>
                </a:tc>
                <a:tc>
                  <a:txBody>
                    <a:bodyPr/>
                    <a:lstStyle/>
                    <a:p>
                      <a:r>
                        <a:rPr lang="nl-NL" sz="1400" dirty="0">
                          <a:latin typeface="Avenir Book"/>
                        </a:rPr>
                        <a:t>Status 2020</a:t>
                      </a:r>
                    </a:p>
                  </a:txBody>
                  <a:tcPr/>
                </a:tc>
                <a:tc>
                  <a:txBody>
                    <a:bodyPr/>
                    <a:lstStyle/>
                    <a:p>
                      <a:r>
                        <a:rPr lang="nl-NL" sz="1400" dirty="0">
                          <a:latin typeface="Avenir Book"/>
                        </a:rPr>
                        <a:t>Toelichting</a:t>
                      </a:r>
                    </a:p>
                  </a:txBody>
                  <a:tcPr/>
                </a:tc>
                <a:extLst>
                  <a:ext uri="{0D108BD9-81ED-4DB2-BD59-A6C34878D82A}">
                    <a16:rowId xmlns:a16="http://schemas.microsoft.com/office/drawing/2014/main" val="2230845470"/>
                  </a:ext>
                </a:extLst>
              </a:tr>
            </a:tbl>
          </a:graphicData>
        </a:graphic>
      </p:graphicFrame>
      <p:sp>
        <p:nvSpPr>
          <p:cNvPr id="8" name="Tekstvak 7">
            <a:extLst>
              <a:ext uri="{FF2B5EF4-FFF2-40B4-BE49-F238E27FC236}">
                <a16:creationId xmlns:a16="http://schemas.microsoft.com/office/drawing/2014/main" id="{CAF99D74-C683-4F8D-BEFC-46A6773F864D}"/>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14</a:t>
            </a:r>
          </a:p>
        </p:txBody>
      </p:sp>
    </p:spTree>
    <p:extLst>
      <p:ext uri="{BB962C8B-B14F-4D97-AF65-F5344CB8AC3E}">
        <p14:creationId xmlns:p14="http://schemas.microsoft.com/office/powerpoint/2010/main" val="834293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5453BB07-BC63-452A-8F76-283D51FBDCDD}"/>
              </a:ext>
            </a:extLst>
          </p:cNvPr>
          <p:cNvSpPr>
            <a:spLocks noGrp="1"/>
          </p:cNvSpPr>
          <p:nvPr>
            <p:ph type="subTitle" idx="16"/>
          </p:nvPr>
        </p:nvSpPr>
        <p:spPr/>
        <p:txBody>
          <a:bodyPr>
            <a:normAutofit lnSpcReduction="10000"/>
          </a:bodyPr>
          <a:lstStyle/>
          <a:p>
            <a:r>
              <a:rPr lang="nl-NL" dirty="0"/>
              <a:t>Mijlpalen en Prestaties: Hart- en Vaatziekten</a:t>
            </a:r>
          </a:p>
        </p:txBody>
      </p:sp>
      <p:sp>
        <p:nvSpPr>
          <p:cNvPr id="4" name="Tijdelijke aanduiding voor tekst 3">
            <a:extLst>
              <a:ext uri="{FF2B5EF4-FFF2-40B4-BE49-F238E27FC236}">
                <a16:creationId xmlns:a16="http://schemas.microsoft.com/office/drawing/2014/main" id="{1357D1EC-0B00-4F0C-9586-74ADE018F587}"/>
              </a:ext>
            </a:extLst>
          </p:cNvPr>
          <p:cNvSpPr>
            <a:spLocks noGrp="1"/>
          </p:cNvSpPr>
          <p:nvPr>
            <p:ph type="body" sz="quarter" idx="17"/>
          </p:nvPr>
        </p:nvSpPr>
        <p:spPr/>
        <p:txBody>
          <a:bodyPr/>
          <a:lstStyle/>
          <a:p>
            <a:r>
              <a:rPr lang="nl-NL" dirty="0"/>
              <a:t>2. Gezonde voeding</a:t>
            </a:r>
          </a:p>
        </p:txBody>
      </p:sp>
      <p:graphicFrame>
        <p:nvGraphicFramePr>
          <p:cNvPr id="5" name="Tabel 4">
            <a:extLst>
              <a:ext uri="{FF2B5EF4-FFF2-40B4-BE49-F238E27FC236}">
                <a16:creationId xmlns:a16="http://schemas.microsoft.com/office/drawing/2014/main" id="{187A8E7D-38BB-4994-BDD8-58014BDCDBD7}"/>
              </a:ext>
            </a:extLst>
          </p:cNvPr>
          <p:cNvGraphicFramePr>
            <a:graphicFrameLocks noGrp="1"/>
          </p:cNvGraphicFramePr>
          <p:nvPr>
            <p:extLst>
              <p:ext uri="{D42A27DB-BD31-4B8C-83A1-F6EECF244321}">
                <p14:modId xmlns:p14="http://schemas.microsoft.com/office/powerpoint/2010/main" val="455291856"/>
              </p:ext>
            </p:extLst>
          </p:nvPr>
        </p:nvGraphicFramePr>
        <p:xfrm>
          <a:off x="756745" y="2648110"/>
          <a:ext cx="10745338" cy="1310640"/>
        </p:xfrm>
        <a:graphic>
          <a:graphicData uri="http://schemas.openxmlformats.org/drawingml/2006/table">
            <a:tbl>
              <a:tblPr firstRow="1" bandRow="1">
                <a:tableStyleId>{93296810-A885-4BE3-A3E7-6D5BEEA58F35}</a:tableStyleId>
              </a:tblPr>
              <a:tblGrid>
                <a:gridCol w="10745338">
                  <a:extLst>
                    <a:ext uri="{9D8B030D-6E8A-4147-A177-3AD203B41FA5}">
                      <a16:colId xmlns:a16="http://schemas.microsoft.com/office/drawing/2014/main" val="730054015"/>
                    </a:ext>
                  </a:extLst>
                </a:gridCol>
              </a:tblGrid>
              <a:tr h="301442">
                <a:tc>
                  <a:txBody>
                    <a:bodyPr/>
                    <a:lstStyle/>
                    <a:p>
                      <a:pPr algn="l"/>
                      <a:r>
                        <a:rPr lang="nl-NL" sz="1400" dirty="0">
                          <a:solidFill>
                            <a:srgbClr val="012145"/>
                          </a:solidFill>
                          <a:latin typeface="Avenir Book"/>
                        </a:rPr>
                        <a:t>Mijlpalen Risicogroepen</a:t>
                      </a:r>
                    </a:p>
                  </a:txBody>
                  <a:tcPr/>
                </a:tc>
                <a:extLst>
                  <a:ext uri="{0D108BD9-81ED-4DB2-BD59-A6C34878D82A}">
                    <a16:rowId xmlns:a16="http://schemas.microsoft.com/office/drawing/2014/main" val="3998726932"/>
                  </a:ext>
                </a:extLst>
              </a:tr>
              <a:tr h="389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rgbClr val="012145"/>
                          </a:solidFill>
                          <a:latin typeface="Avenir Book"/>
                          <a:ea typeface="+mn-ea"/>
                          <a:cs typeface="+mn-cs"/>
                        </a:rPr>
                        <a:t>Samenwerking opgezet met </a:t>
                      </a:r>
                      <a:r>
                        <a:rPr lang="nl-NL" sz="1200" dirty="0">
                          <a:solidFill>
                            <a:srgbClr val="012145"/>
                          </a:solidFill>
                          <a:latin typeface="Avenir Book"/>
                        </a:rPr>
                        <a:t>interventie onderzoek gezonde voeding bij mensen met cardiovasculaire aandoeningen vanuit </a:t>
                      </a:r>
                      <a:r>
                        <a:rPr lang="nl-NL" sz="1200" baseline="0" dirty="0">
                          <a:solidFill>
                            <a:srgbClr val="012145"/>
                          </a:solidFill>
                          <a:latin typeface="Avenir Book"/>
                        </a:rPr>
                        <a:t> ZGV en Rijnstate.</a:t>
                      </a:r>
                      <a:r>
                        <a:rPr lang="nl-NL" sz="1200" dirty="0">
                          <a:solidFill>
                            <a:srgbClr val="012145"/>
                          </a:solidFill>
                          <a:latin typeface="Avenir Book"/>
                        </a:rPr>
                        <a:t> Vraagstukken aangeleverd </a:t>
                      </a:r>
                      <a:r>
                        <a:rPr lang="nl-NL" sz="1200" dirty="0" err="1">
                          <a:solidFill>
                            <a:srgbClr val="012145"/>
                          </a:solidFill>
                          <a:latin typeface="Avenir Book"/>
                        </a:rPr>
                        <a:t>tav</a:t>
                      </a:r>
                      <a:r>
                        <a:rPr lang="nl-NL" sz="1200" dirty="0">
                          <a:solidFill>
                            <a:srgbClr val="012145"/>
                          </a:solidFill>
                          <a:latin typeface="Avenir Book"/>
                        </a:rPr>
                        <a:t> rollen en samenwerking</a:t>
                      </a:r>
                      <a:r>
                        <a:rPr lang="nl-NL" sz="1200" baseline="0" dirty="0">
                          <a:solidFill>
                            <a:srgbClr val="012145"/>
                          </a:solidFill>
                          <a:latin typeface="Avenir Book"/>
                        </a:rPr>
                        <a:t> professionals in leefstijladvies (kwalitatief onderzoek) in ZGV. </a:t>
                      </a:r>
                      <a:endParaRPr lang="nl-NL" sz="1200" dirty="0">
                        <a:solidFill>
                          <a:srgbClr val="FF0000"/>
                        </a:solidFill>
                        <a:latin typeface="Avenir Book"/>
                      </a:endParaRPr>
                    </a:p>
                  </a:txBody>
                  <a:tcPr/>
                </a:tc>
                <a:extLst>
                  <a:ext uri="{0D108BD9-81ED-4DB2-BD59-A6C34878D82A}">
                    <a16:rowId xmlns:a16="http://schemas.microsoft.com/office/drawing/2014/main" val="3526090759"/>
                  </a:ext>
                </a:extLst>
              </a:tr>
              <a:tr h="254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rgbClr val="012145"/>
                          </a:solidFill>
                          <a:latin typeface="Avenir Book"/>
                          <a:ea typeface="+mn-ea"/>
                          <a:cs typeface="+mn-cs"/>
                        </a:rPr>
                        <a:t>Literatuuronderzoek naar effectiviteit van dieetpatronen in CVD/Diabetes patiënten met als doel inzichten</a:t>
                      </a:r>
                      <a:r>
                        <a:rPr lang="nl-NL" sz="1200" kern="1200" baseline="0" dirty="0">
                          <a:solidFill>
                            <a:srgbClr val="012145"/>
                          </a:solidFill>
                          <a:latin typeface="Avenir Book"/>
                          <a:ea typeface="+mn-ea"/>
                          <a:cs typeface="+mn-cs"/>
                        </a:rPr>
                        <a:t> </a:t>
                      </a:r>
                      <a:r>
                        <a:rPr lang="nl-NL" sz="1200" kern="1200" dirty="0">
                          <a:solidFill>
                            <a:srgbClr val="012145"/>
                          </a:solidFill>
                          <a:latin typeface="Avenir Book"/>
                          <a:ea typeface="+mn-ea"/>
                          <a:cs typeface="+mn-cs"/>
                        </a:rPr>
                        <a:t>voor interventie studies en uiteindelijk gebruik in de praktijk.</a:t>
                      </a:r>
                      <a:r>
                        <a:rPr lang="nl-NL" sz="1200" baseline="0" dirty="0">
                          <a:solidFill>
                            <a:srgbClr val="FF0000"/>
                          </a:solidFill>
                          <a:latin typeface="Avenir Book"/>
                        </a:rPr>
                        <a:t> </a:t>
                      </a:r>
                      <a:endParaRPr lang="nl-NL" sz="1200" kern="1200" dirty="0">
                        <a:solidFill>
                          <a:srgbClr val="FF0000"/>
                        </a:solidFill>
                        <a:latin typeface="Avenir Book"/>
                        <a:ea typeface="+mn-ea"/>
                        <a:cs typeface="+mn-cs"/>
                      </a:endParaRPr>
                    </a:p>
                  </a:txBody>
                  <a:tcPr/>
                </a:tc>
                <a:extLst>
                  <a:ext uri="{0D108BD9-81ED-4DB2-BD59-A6C34878D82A}">
                    <a16:rowId xmlns:a16="http://schemas.microsoft.com/office/drawing/2014/main" val="2988229134"/>
                  </a:ext>
                </a:extLst>
              </a:tr>
              <a:tr h="198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rgbClr val="012145"/>
                          </a:solidFill>
                          <a:latin typeface="Avenir Book"/>
                          <a:ea typeface="+mn-ea"/>
                          <a:cs typeface="+mn-cs"/>
                        </a:rPr>
                        <a:t>Diabetes als patiëntengroep geselecteerd. Eerste</a:t>
                      </a:r>
                      <a:r>
                        <a:rPr lang="nl-NL" sz="1200" kern="1200" baseline="0" dirty="0">
                          <a:solidFill>
                            <a:srgbClr val="012145"/>
                          </a:solidFill>
                          <a:latin typeface="Avenir Book"/>
                          <a:ea typeface="+mn-ea"/>
                          <a:cs typeface="+mn-cs"/>
                        </a:rPr>
                        <a:t> verkenning netwerken in de regio’s van ziekenhuis in Ede en Arnhem.</a:t>
                      </a:r>
                      <a:endParaRPr lang="nl-NL" sz="1200" kern="1200" dirty="0">
                        <a:solidFill>
                          <a:srgbClr val="012145"/>
                        </a:solidFill>
                        <a:latin typeface="Avenir Book"/>
                        <a:ea typeface="+mn-ea"/>
                        <a:cs typeface="+mn-cs"/>
                      </a:endParaRPr>
                    </a:p>
                  </a:txBody>
                  <a:tcPr/>
                </a:tc>
                <a:extLst>
                  <a:ext uri="{0D108BD9-81ED-4DB2-BD59-A6C34878D82A}">
                    <a16:rowId xmlns:a16="http://schemas.microsoft.com/office/drawing/2014/main" val="1207235493"/>
                  </a:ext>
                </a:extLst>
              </a:tr>
            </a:tbl>
          </a:graphicData>
        </a:graphic>
      </p:graphicFrame>
      <p:graphicFrame>
        <p:nvGraphicFramePr>
          <p:cNvPr id="6" name="Tabel 5">
            <a:extLst>
              <a:ext uri="{FF2B5EF4-FFF2-40B4-BE49-F238E27FC236}">
                <a16:creationId xmlns:a16="http://schemas.microsoft.com/office/drawing/2014/main" id="{D13D8989-A65A-46DC-A0F6-4FD61B439DC6}"/>
              </a:ext>
            </a:extLst>
          </p:cNvPr>
          <p:cNvGraphicFramePr>
            <a:graphicFrameLocks noGrp="1"/>
          </p:cNvGraphicFramePr>
          <p:nvPr>
            <p:extLst>
              <p:ext uri="{D42A27DB-BD31-4B8C-83A1-F6EECF244321}">
                <p14:modId xmlns:p14="http://schemas.microsoft.com/office/powerpoint/2010/main" val="2323748822"/>
              </p:ext>
            </p:extLst>
          </p:nvPr>
        </p:nvGraphicFramePr>
        <p:xfrm>
          <a:off x="756744" y="4231017"/>
          <a:ext cx="10745339" cy="1573196"/>
        </p:xfrm>
        <a:graphic>
          <a:graphicData uri="http://schemas.openxmlformats.org/drawingml/2006/table">
            <a:tbl>
              <a:tblPr firstRow="1" bandRow="1">
                <a:tableStyleId>{93296810-A885-4BE3-A3E7-6D5BEEA58F35}</a:tableStyleId>
              </a:tblPr>
              <a:tblGrid>
                <a:gridCol w="4076712">
                  <a:extLst>
                    <a:ext uri="{9D8B030D-6E8A-4147-A177-3AD203B41FA5}">
                      <a16:colId xmlns:a16="http://schemas.microsoft.com/office/drawing/2014/main" val="1503488523"/>
                    </a:ext>
                  </a:extLst>
                </a:gridCol>
                <a:gridCol w="3810432">
                  <a:extLst>
                    <a:ext uri="{9D8B030D-6E8A-4147-A177-3AD203B41FA5}">
                      <a16:colId xmlns:a16="http://schemas.microsoft.com/office/drawing/2014/main" val="3998893747"/>
                    </a:ext>
                  </a:extLst>
                </a:gridCol>
                <a:gridCol w="1157512">
                  <a:extLst>
                    <a:ext uri="{9D8B030D-6E8A-4147-A177-3AD203B41FA5}">
                      <a16:colId xmlns:a16="http://schemas.microsoft.com/office/drawing/2014/main" val="2840409275"/>
                    </a:ext>
                  </a:extLst>
                </a:gridCol>
                <a:gridCol w="1700683">
                  <a:extLst>
                    <a:ext uri="{9D8B030D-6E8A-4147-A177-3AD203B41FA5}">
                      <a16:colId xmlns:a16="http://schemas.microsoft.com/office/drawing/2014/main" val="2460309720"/>
                    </a:ext>
                  </a:extLst>
                </a:gridCol>
              </a:tblGrid>
              <a:tr h="354631">
                <a:tc>
                  <a:txBody>
                    <a:bodyPr/>
                    <a:lstStyle/>
                    <a:p>
                      <a:r>
                        <a:rPr lang="nl-NL" sz="1400" baseline="0" dirty="0">
                          <a:latin typeface="Avenir Book"/>
                        </a:rPr>
                        <a:t>Prestaties </a:t>
                      </a:r>
                      <a:r>
                        <a:rPr lang="nl-NL" sz="1400" dirty="0">
                          <a:latin typeface="Avenir Book"/>
                        </a:rPr>
                        <a:t>Risicogroepen</a:t>
                      </a:r>
                    </a:p>
                  </a:txBody>
                  <a:tcPr/>
                </a:tc>
                <a:tc>
                  <a:txBody>
                    <a:bodyPr/>
                    <a:lstStyle/>
                    <a:p>
                      <a:r>
                        <a:rPr lang="nl-NL" sz="1400" dirty="0">
                          <a:solidFill>
                            <a:schemeClr val="bg1"/>
                          </a:solidFill>
                          <a:latin typeface="Avenir Book"/>
                        </a:rPr>
                        <a:t>Streefwaarde einde Regio Deal</a:t>
                      </a:r>
                    </a:p>
                  </a:txBody>
                  <a:tcPr/>
                </a:tc>
                <a:tc>
                  <a:txBody>
                    <a:bodyPr/>
                    <a:lstStyle/>
                    <a:p>
                      <a:r>
                        <a:rPr lang="nl-NL" sz="1400" dirty="0">
                          <a:solidFill>
                            <a:schemeClr val="bg1"/>
                          </a:solidFill>
                          <a:latin typeface="Avenir Book"/>
                        </a:rPr>
                        <a:t>Status 2020</a:t>
                      </a:r>
                    </a:p>
                  </a:txBody>
                  <a:tcPr/>
                </a:tc>
                <a:tc>
                  <a:txBody>
                    <a:bodyPr/>
                    <a:lstStyle/>
                    <a:p>
                      <a:r>
                        <a:rPr lang="nl-NL" sz="1400" dirty="0">
                          <a:latin typeface="Avenir Book"/>
                        </a:rPr>
                        <a:t>Toelichting</a:t>
                      </a:r>
                    </a:p>
                  </a:txBody>
                  <a:tcPr/>
                </a:tc>
                <a:extLst>
                  <a:ext uri="{0D108BD9-81ED-4DB2-BD59-A6C34878D82A}">
                    <a16:rowId xmlns:a16="http://schemas.microsoft.com/office/drawing/2014/main" val="1619986505"/>
                  </a:ext>
                </a:extLst>
              </a:tr>
              <a:tr h="468352">
                <a:tc>
                  <a:txBody>
                    <a:bodyPr/>
                    <a:lstStyle/>
                    <a:p>
                      <a:pPr fontAlgn="base">
                        <a:lnSpc>
                          <a:spcPct val="107000"/>
                        </a:lnSpc>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Aantal individuen uit </a:t>
                      </a:r>
                      <a:r>
                        <a:rPr lang="nl-NL" sz="1200" kern="1200" dirty="0" err="1">
                          <a:solidFill>
                            <a:srgbClr val="012145"/>
                          </a:solidFill>
                          <a:effectLst/>
                          <a:latin typeface="Avenir Book"/>
                          <a:ea typeface="MS PGothic" panose="020B0600070205080204" pitchFamily="34" charset="-128"/>
                          <a:cs typeface="Times New Roman" panose="02020603050405020304" pitchFamily="18" charset="0"/>
                        </a:rPr>
                        <a:t>cardiometabole</a:t>
                      </a: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risicogroepen waarbij praktijkonderzoek (testen interventies) is uitgevoerd en aantal betrokken zorgketens</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- 400 patiënten</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- 3 zorgketens</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noProof="0" dirty="0">
                          <a:solidFill>
                            <a:srgbClr val="012145"/>
                          </a:solidFill>
                          <a:latin typeface="Avenir Book"/>
                          <a:ea typeface="+mn-ea"/>
                          <a:cs typeface="+mn-cs"/>
                        </a:rPr>
                        <a:t>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noProof="0" dirty="0">
                          <a:solidFill>
                            <a:srgbClr val="012145"/>
                          </a:solidFill>
                          <a:latin typeface="Avenir Book"/>
                          <a:ea typeface="+mn-ea"/>
                          <a:cs typeface="+mn-cs"/>
                        </a:rPr>
                        <a:t>3</a:t>
                      </a:r>
                    </a:p>
                  </a:txBody>
                  <a:tcPr/>
                </a:tc>
                <a:tc>
                  <a:txBody>
                    <a:bodyPr/>
                    <a:lstStyle/>
                    <a:p>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Overleg in Ede, Utrecht, Arnhem</a:t>
                      </a:r>
                    </a:p>
                  </a:txBody>
                  <a:tcPr/>
                </a:tc>
                <a:extLst>
                  <a:ext uri="{0D108BD9-81ED-4DB2-BD59-A6C34878D82A}">
                    <a16:rowId xmlns:a16="http://schemas.microsoft.com/office/drawing/2014/main" val="232924676"/>
                  </a:ext>
                </a:extLst>
              </a:tr>
              <a:tr h="468352">
                <a:tc>
                  <a:txBody>
                    <a:bodyPr/>
                    <a:lstStyle/>
                    <a:p>
                      <a:pPr fontAlgn="base">
                        <a:lnSpc>
                          <a:spcPct val="107000"/>
                        </a:lnSpc>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Aantal gezondheidsorganisaties/zorgcentra waar nieuwe materialen/tools over gezonde voeding beschikbaar zijn voor mensen met </a:t>
                      </a:r>
                      <a:r>
                        <a:rPr lang="nl-NL" sz="1200" kern="1200" dirty="0" err="1">
                          <a:solidFill>
                            <a:srgbClr val="012145"/>
                          </a:solidFill>
                          <a:effectLst/>
                          <a:latin typeface="Avenir Book"/>
                          <a:ea typeface="MS PGothic" panose="020B0600070205080204" pitchFamily="34" charset="-128"/>
                          <a:cs typeface="Times New Roman" panose="02020603050405020304" pitchFamily="18" charset="0"/>
                        </a:rPr>
                        <a:t>cardiometabole</a:t>
                      </a: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aandoeningen en risicogroepen </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Alle 1</a:t>
                      </a:r>
                      <a:r>
                        <a:rPr lang="nl-NL" sz="1200" kern="1200" baseline="30000" dirty="0">
                          <a:solidFill>
                            <a:srgbClr val="012145"/>
                          </a:solidFill>
                          <a:effectLst/>
                          <a:latin typeface="Avenir Book"/>
                          <a:ea typeface="MS PGothic" panose="020B0600070205080204" pitchFamily="34" charset="-128"/>
                          <a:cs typeface="Times New Roman" panose="02020603050405020304" pitchFamily="18" charset="0"/>
                        </a:rPr>
                        <a:t>e</a:t>
                      </a: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a:t>
                      </a:r>
                      <a:r>
                        <a:rPr lang="nl-NL" sz="1200" kern="1200" dirty="0" err="1">
                          <a:solidFill>
                            <a:srgbClr val="012145"/>
                          </a:solidFill>
                          <a:effectLst/>
                          <a:latin typeface="Avenir Book"/>
                          <a:ea typeface="MS PGothic" panose="020B0600070205080204" pitchFamily="34" charset="-128"/>
                          <a:cs typeface="Times New Roman" panose="02020603050405020304" pitchFamily="18" charset="0"/>
                        </a:rPr>
                        <a:t>lijnszorgnetwerken</a:t>
                      </a: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van 3 ziekenhuizen</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r>
                        <a:rPr lang="nl-NL" sz="1200" kern="1200" baseline="0" dirty="0">
                          <a:solidFill>
                            <a:srgbClr val="012145"/>
                          </a:solidFill>
                          <a:latin typeface="Avenir Book"/>
                          <a:ea typeface="+mn-ea"/>
                          <a:cs typeface="+mn-cs"/>
                        </a:rPr>
                        <a:t>0 (</a:t>
                      </a:r>
                      <a:r>
                        <a:rPr lang="nl-NL" sz="1200" kern="1200" baseline="0" dirty="0">
                          <a:solidFill>
                            <a:srgbClr val="FF0000"/>
                          </a:solidFill>
                          <a:latin typeface="Avenir Book"/>
                          <a:ea typeface="+mn-ea"/>
                          <a:cs typeface="+mn-cs"/>
                        </a:rPr>
                        <a:t>1)</a:t>
                      </a:r>
                      <a:endParaRPr lang="nl-NL" sz="1200" kern="1200" baseline="0" dirty="0">
                        <a:solidFill>
                          <a:srgbClr val="012145"/>
                        </a:solidFill>
                        <a:latin typeface="Avenir Book"/>
                        <a:ea typeface="+mn-ea"/>
                        <a:cs typeface="+mn-cs"/>
                      </a:endParaRPr>
                    </a:p>
                  </a:txBody>
                  <a:tcPr/>
                </a:tc>
                <a:tc>
                  <a:txBody>
                    <a:bodyPr/>
                    <a:lstStyle/>
                    <a:p>
                      <a:r>
                        <a:rPr lang="nl-NL" sz="1200" dirty="0">
                          <a:latin typeface="Avenir Book"/>
                        </a:rPr>
                        <a:t>1</a:t>
                      </a:r>
                      <a:r>
                        <a:rPr lang="nl-NL" sz="1200" baseline="30000" dirty="0">
                          <a:latin typeface="Avenir Book"/>
                        </a:rPr>
                        <a:t>e</a:t>
                      </a:r>
                      <a:r>
                        <a:rPr lang="nl-NL" sz="1200" dirty="0">
                          <a:latin typeface="Avenir Book"/>
                        </a:rPr>
                        <a:t> lijn</a:t>
                      </a:r>
                      <a:r>
                        <a:rPr lang="nl-NL" sz="1200" baseline="0" dirty="0">
                          <a:latin typeface="Avenir Book"/>
                        </a:rPr>
                        <a:t> in Ede betrokken bij kwalitatief onderzoek</a:t>
                      </a:r>
                      <a:endParaRPr lang="nl-NL" sz="1200" dirty="0">
                        <a:latin typeface="Avenir Book"/>
                      </a:endParaRPr>
                    </a:p>
                  </a:txBody>
                  <a:tcPr/>
                </a:tc>
                <a:extLst>
                  <a:ext uri="{0D108BD9-81ED-4DB2-BD59-A6C34878D82A}">
                    <a16:rowId xmlns:a16="http://schemas.microsoft.com/office/drawing/2014/main" val="1048762610"/>
                  </a:ext>
                </a:extLst>
              </a:tr>
            </a:tbl>
          </a:graphicData>
        </a:graphic>
      </p:graphicFrame>
      <p:sp>
        <p:nvSpPr>
          <p:cNvPr id="7" name="Tekstvak 6">
            <a:extLst>
              <a:ext uri="{FF2B5EF4-FFF2-40B4-BE49-F238E27FC236}">
                <a16:creationId xmlns:a16="http://schemas.microsoft.com/office/drawing/2014/main" id="{FE266B43-DE96-4114-BC84-D68E27F7F228}"/>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15</a:t>
            </a:r>
          </a:p>
        </p:txBody>
      </p:sp>
    </p:spTree>
    <p:extLst>
      <p:ext uri="{BB962C8B-B14F-4D97-AF65-F5344CB8AC3E}">
        <p14:creationId xmlns:p14="http://schemas.microsoft.com/office/powerpoint/2010/main" val="3400062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5453BB07-BC63-452A-8F76-283D51FBDCDD}"/>
              </a:ext>
            </a:extLst>
          </p:cNvPr>
          <p:cNvSpPr>
            <a:spLocks noGrp="1"/>
          </p:cNvSpPr>
          <p:nvPr>
            <p:ph type="subTitle" idx="16"/>
          </p:nvPr>
        </p:nvSpPr>
        <p:spPr>
          <a:xfrm>
            <a:off x="838200" y="1488169"/>
            <a:ext cx="10515600" cy="607213"/>
          </a:xfrm>
        </p:spPr>
        <p:txBody>
          <a:bodyPr>
            <a:normAutofit lnSpcReduction="10000"/>
          </a:bodyPr>
          <a:lstStyle/>
          <a:p>
            <a:r>
              <a:rPr lang="nl-NL" dirty="0"/>
              <a:t>Mijlpalen en Prestaties: Voeding bij kanker</a:t>
            </a:r>
          </a:p>
        </p:txBody>
      </p:sp>
      <p:sp>
        <p:nvSpPr>
          <p:cNvPr id="4" name="Tijdelijke aanduiding voor tekst 3">
            <a:extLst>
              <a:ext uri="{FF2B5EF4-FFF2-40B4-BE49-F238E27FC236}">
                <a16:creationId xmlns:a16="http://schemas.microsoft.com/office/drawing/2014/main" id="{1357D1EC-0B00-4F0C-9586-74ADE018F587}"/>
              </a:ext>
            </a:extLst>
          </p:cNvPr>
          <p:cNvSpPr>
            <a:spLocks noGrp="1"/>
          </p:cNvSpPr>
          <p:nvPr>
            <p:ph type="body" sz="quarter" idx="17"/>
          </p:nvPr>
        </p:nvSpPr>
        <p:spPr/>
        <p:txBody>
          <a:bodyPr/>
          <a:lstStyle/>
          <a:p>
            <a:r>
              <a:rPr lang="nl-NL" dirty="0"/>
              <a:t>2. Gezonde voeding</a:t>
            </a:r>
          </a:p>
        </p:txBody>
      </p:sp>
      <p:graphicFrame>
        <p:nvGraphicFramePr>
          <p:cNvPr id="5" name="Tabel 4">
            <a:extLst>
              <a:ext uri="{FF2B5EF4-FFF2-40B4-BE49-F238E27FC236}">
                <a16:creationId xmlns:a16="http://schemas.microsoft.com/office/drawing/2014/main" id="{00502202-CDF7-47F2-9905-919D1222D573}"/>
              </a:ext>
            </a:extLst>
          </p:cNvPr>
          <p:cNvGraphicFramePr>
            <a:graphicFrameLocks noGrp="1"/>
          </p:cNvGraphicFramePr>
          <p:nvPr>
            <p:extLst>
              <p:ext uri="{D42A27DB-BD31-4B8C-83A1-F6EECF244321}">
                <p14:modId xmlns:p14="http://schemas.microsoft.com/office/powerpoint/2010/main" val="745316710"/>
              </p:ext>
            </p:extLst>
          </p:nvPr>
        </p:nvGraphicFramePr>
        <p:xfrm>
          <a:off x="742852" y="2300761"/>
          <a:ext cx="10515599" cy="1444345"/>
        </p:xfrm>
        <a:graphic>
          <a:graphicData uri="http://schemas.openxmlformats.org/drawingml/2006/table">
            <a:tbl>
              <a:tblPr firstRow="1" bandRow="1">
                <a:tableStyleId>{93296810-A885-4BE3-A3E7-6D5BEEA58F35}</a:tableStyleId>
              </a:tblPr>
              <a:tblGrid>
                <a:gridCol w="10515599">
                  <a:extLst>
                    <a:ext uri="{9D8B030D-6E8A-4147-A177-3AD203B41FA5}">
                      <a16:colId xmlns:a16="http://schemas.microsoft.com/office/drawing/2014/main" val="730054015"/>
                    </a:ext>
                  </a:extLst>
                </a:gridCol>
              </a:tblGrid>
              <a:tr h="260976">
                <a:tc>
                  <a:txBody>
                    <a:bodyPr/>
                    <a:lstStyle/>
                    <a:p>
                      <a:pPr algn="l"/>
                      <a:r>
                        <a:rPr lang="nl-NL" sz="1400" dirty="0">
                          <a:solidFill>
                            <a:srgbClr val="012145"/>
                          </a:solidFill>
                        </a:rPr>
                        <a:t>Mijlpalen Voeding bij Kanker</a:t>
                      </a:r>
                    </a:p>
                  </a:txBody>
                  <a:tcPr/>
                </a:tc>
                <a:extLst>
                  <a:ext uri="{0D108BD9-81ED-4DB2-BD59-A6C34878D82A}">
                    <a16:rowId xmlns:a16="http://schemas.microsoft.com/office/drawing/2014/main" val="3998726932"/>
                  </a:ext>
                </a:extLst>
              </a:tr>
              <a:tr h="260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Aansluiten</a:t>
                      </a:r>
                      <a:r>
                        <a:rPr lang="nl-NL" sz="1200" baseline="0" dirty="0">
                          <a:solidFill>
                            <a:srgbClr val="012145"/>
                          </a:solidFill>
                          <a:latin typeface="Avenir Book"/>
                        </a:rPr>
                        <a:t> bij onderzoek onder patiënten naar wat zij willen aan leefstijladvies tijdens en na behandeling. Inzichten meenemen in te ontwerpen onderzoek. </a:t>
                      </a:r>
                      <a:endParaRPr lang="nl-NL" sz="1200" b="1" kern="1200" dirty="0">
                        <a:solidFill>
                          <a:srgbClr val="012145"/>
                        </a:solidFill>
                        <a:latin typeface="Avenir Book"/>
                      </a:endParaRPr>
                    </a:p>
                  </a:txBody>
                  <a:tcPr/>
                </a:tc>
                <a:extLst>
                  <a:ext uri="{0D108BD9-81ED-4DB2-BD59-A6C34878D82A}">
                    <a16:rowId xmlns:a16="http://schemas.microsoft.com/office/drawing/2014/main" val="3526090759"/>
                  </a:ext>
                </a:extLst>
              </a:tr>
              <a:tr h="288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rgbClr val="012145"/>
                          </a:solidFill>
                          <a:latin typeface="Avenir Book"/>
                          <a:ea typeface="+mn-ea"/>
                          <a:cs typeface="+mn-cs"/>
                        </a:rPr>
                        <a:t>Patiëntengroepen zijn geselecteerd: twee darmkanker cohorten, samen 2800 patiënten, bij wie nulmetingen zijn uitgevoerd.</a:t>
                      </a:r>
                    </a:p>
                  </a:txBody>
                  <a:tcPr/>
                </a:tc>
                <a:extLst>
                  <a:ext uri="{0D108BD9-81ED-4DB2-BD59-A6C34878D82A}">
                    <a16:rowId xmlns:a16="http://schemas.microsoft.com/office/drawing/2014/main" val="2988229134"/>
                  </a:ext>
                </a:extLst>
              </a:tr>
              <a:tr h="234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Goedkeuring METC en</a:t>
                      </a:r>
                      <a:r>
                        <a:rPr lang="nl-NL" sz="1200" baseline="0" dirty="0">
                          <a:solidFill>
                            <a:srgbClr val="012145"/>
                          </a:solidFill>
                          <a:latin typeface="Avenir Book"/>
                        </a:rPr>
                        <a:t> hiermee kunnen kinderen met kanker in PMC deelnemen in het onderzoek. </a:t>
                      </a:r>
                      <a:endParaRPr lang="nl-NL" sz="1200" dirty="0">
                        <a:solidFill>
                          <a:srgbClr val="012145"/>
                        </a:solidFill>
                        <a:latin typeface="Avenir Book"/>
                      </a:endParaRPr>
                    </a:p>
                  </a:txBody>
                  <a:tcPr/>
                </a:tc>
                <a:extLst>
                  <a:ext uri="{0D108BD9-81ED-4DB2-BD59-A6C34878D82A}">
                    <a16:rowId xmlns:a16="http://schemas.microsoft.com/office/drawing/2014/main" val="1207235493"/>
                  </a:ext>
                </a:extLst>
              </a:tr>
              <a:tr h="302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Eerste patiënten </a:t>
                      </a:r>
                      <a:r>
                        <a:rPr lang="nl-NL" sz="1200" dirty="0" err="1">
                          <a:solidFill>
                            <a:srgbClr val="012145"/>
                          </a:solidFill>
                          <a:latin typeface="Avenir Book"/>
                        </a:rPr>
                        <a:t>pre-operatief</a:t>
                      </a:r>
                      <a:r>
                        <a:rPr lang="nl-NL" sz="1200" dirty="0">
                          <a:solidFill>
                            <a:srgbClr val="012145"/>
                          </a:solidFill>
                          <a:latin typeface="Avenir Book"/>
                        </a:rPr>
                        <a:t> gescreend door </a:t>
                      </a:r>
                      <a:r>
                        <a:rPr lang="nl-NL" sz="1200" dirty="0" err="1">
                          <a:solidFill>
                            <a:srgbClr val="012145"/>
                          </a:solidFill>
                          <a:latin typeface="Avenir Book"/>
                        </a:rPr>
                        <a:t>dietist</a:t>
                      </a:r>
                      <a:r>
                        <a:rPr lang="nl-NL" sz="1200" dirty="0">
                          <a:solidFill>
                            <a:srgbClr val="012145"/>
                          </a:solidFill>
                          <a:latin typeface="Avenir Book"/>
                        </a:rPr>
                        <a:t> en fysiotherapeut</a:t>
                      </a:r>
                      <a:r>
                        <a:rPr lang="nl-NL" sz="1200" baseline="0" dirty="0">
                          <a:solidFill>
                            <a:srgbClr val="012145"/>
                          </a:solidFill>
                          <a:latin typeface="Avenir Book"/>
                        </a:rPr>
                        <a:t> in het </a:t>
                      </a:r>
                      <a:r>
                        <a:rPr lang="nl-NL" sz="1200" dirty="0" err="1">
                          <a:solidFill>
                            <a:srgbClr val="012145"/>
                          </a:solidFill>
                          <a:latin typeface="Avenir Book"/>
                        </a:rPr>
                        <a:t>Xtrafit</a:t>
                      </a:r>
                      <a:r>
                        <a:rPr lang="nl-NL" sz="1200" dirty="0">
                          <a:solidFill>
                            <a:srgbClr val="012145"/>
                          </a:solidFill>
                          <a:latin typeface="Avenir Book"/>
                        </a:rPr>
                        <a:t> programma in ZGV. </a:t>
                      </a:r>
                      <a:endParaRPr lang="nl-NL" sz="1200" kern="1200" dirty="0">
                        <a:solidFill>
                          <a:srgbClr val="012145"/>
                        </a:solidFill>
                        <a:latin typeface="Avenir Book"/>
                        <a:ea typeface="+mn-ea"/>
                        <a:cs typeface="+mn-cs"/>
                      </a:endParaRPr>
                    </a:p>
                  </a:txBody>
                  <a:tcPr/>
                </a:tc>
                <a:extLst>
                  <a:ext uri="{0D108BD9-81ED-4DB2-BD59-A6C34878D82A}">
                    <a16:rowId xmlns:a16="http://schemas.microsoft.com/office/drawing/2014/main" val="2689766357"/>
                  </a:ext>
                </a:extLst>
              </a:tr>
            </a:tbl>
          </a:graphicData>
        </a:graphic>
      </p:graphicFrame>
      <p:graphicFrame>
        <p:nvGraphicFramePr>
          <p:cNvPr id="6" name="Tabel 5">
            <a:extLst>
              <a:ext uri="{FF2B5EF4-FFF2-40B4-BE49-F238E27FC236}">
                <a16:creationId xmlns:a16="http://schemas.microsoft.com/office/drawing/2014/main" id="{92D217DD-F7F9-42A9-B9C4-9D974A229E5D}"/>
              </a:ext>
            </a:extLst>
          </p:cNvPr>
          <p:cNvGraphicFramePr>
            <a:graphicFrameLocks noGrp="1"/>
          </p:cNvGraphicFramePr>
          <p:nvPr>
            <p:extLst>
              <p:ext uri="{D42A27DB-BD31-4B8C-83A1-F6EECF244321}">
                <p14:modId xmlns:p14="http://schemas.microsoft.com/office/powerpoint/2010/main" val="2394763234"/>
              </p:ext>
            </p:extLst>
          </p:nvPr>
        </p:nvGraphicFramePr>
        <p:xfrm>
          <a:off x="742850" y="4310884"/>
          <a:ext cx="10515601" cy="1600200"/>
        </p:xfrm>
        <a:graphic>
          <a:graphicData uri="http://schemas.openxmlformats.org/drawingml/2006/table">
            <a:tbl>
              <a:tblPr firstRow="1" bandRow="1">
                <a:tableStyleId>{93296810-A885-4BE3-A3E7-6D5BEEA58F35}</a:tableStyleId>
              </a:tblPr>
              <a:tblGrid>
                <a:gridCol w="3760911">
                  <a:extLst>
                    <a:ext uri="{9D8B030D-6E8A-4147-A177-3AD203B41FA5}">
                      <a16:colId xmlns:a16="http://schemas.microsoft.com/office/drawing/2014/main" val="4290262718"/>
                    </a:ext>
                  </a:extLst>
                </a:gridCol>
                <a:gridCol w="4394579">
                  <a:extLst>
                    <a:ext uri="{9D8B030D-6E8A-4147-A177-3AD203B41FA5}">
                      <a16:colId xmlns:a16="http://schemas.microsoft.com/office/drawing/2014/main" val="3929933478"/>
                    </a:ext>
                  </a:extLst>
                </a:gridCol>
                <a:gridCol w="1148385">
                  <a:extLst>
                    <a:ext uri="{9D8B030D-6E8A-4147-A177-3AD203B41FA5}">
                      <a16:colId xmlns:a16="http://schemas.microsoft.com/office/drawing/2014/main" val="3618871561"/>
                    </a:ext>
                  </a:extLst>
                </a:gridCol>
                <a:gridCol w="1211726">
                  <a:extLst>
                    <a:ext uri="{9D8B030D-6E8A-4147-A177-3AD203B41FA5}">
                      <a16:colId xmlns:a16="http://schemas.microsoft.com/office/drawing/2014/main" val="1826812348"/>
                    </a:ext>
                  </a:extLst>
                </a:gridCol>
              </a:tblGrid>
              <a:tr h="468352">
                <a:tc>
                  <a:txBody>
                    <a:bodyPr/>
                    <a:lstStyle/>
                    <a:p>
                      <a:pPr fontAlgn="base">
                        <a:lnSpc>
                          <a:spcPct val="107000"/>
                        </a:lnSpc>
                      </a:pP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Aantal patiënten, zorgverleners en organisaties betrokken in projecten naar optimale voedingszorg en -advies in de oncologische zorg en nazorg </a:t>
                      </a:r>
                      <a:endParaRPr lang="nl-NL" sz="1200" b="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solidFill>
                      <a:srgbClr val="EFF6EA"/>
                    </a:solidFill>
                  </a:tcPr>
                </a:tc>
                <a:tc>
                  <a:txBody>
                    <a:bodyPr/>
                    <a:lstStyle/>
                    <a:p>
                      <a:pPr marL="171450" indent="-171450">
                        <a:buFontTx/>
                        <a:buChar char="-"/>
                      </a:pPr>
                      <a:r>
                        <a:rPr lang="nl-NL" sz="1200" b="0" dirty="0">
                          <a:solidFill>
                            <a:srgbClr val="012145"/>
                          </a:solidFill>
                          <a:latin typeface="Avenir Book"/>
                        </a:rPr>
                        <a:t>Aantal zorgverleners projecten naar optimale voedingszorg en -advies in de oncologische zorg en nazorg </a:t>
                      </a:r>
                    </a:p>
                    <a:p>
                      <a:pPr marL="171450" indent="-171450">
                        <a:buFontTx/>
                        <a:buChar char="-"/>
                      </a:pPr>
                      <a:r>
                        <a:rPr lang="nl-NL" sz="1200" b="0" dirty="0">
                          <a:solidFill>
                            <a:srgbClr val="012145"/>
                          </a:solidFill>
                          <a:latin typeface="Avenir Book"/>
                        </a:rPr>
                        <a:t>aantal betrokken </a:t>
                      </a:r>
                      <a:r>
                        <a:rPr lang="nl-NL" sz="1200" b="0" dirty="0">
                          <a:solidFill>
                            <a:srgbClr val="012145"/>
                          </a:solidFill>
                          <a:highlight>
                            <a:srgbClr val="FFFF00"/>
                          </a:highlight>
                          <a:latin typeface="Avenir Book"/>
                        </a:rPr>
                        <a:t>organisaties; kennisinstellingen, ziekenhuizen, AVZ</a:t>
                      </a:r>
                      <a:r>
                        <a:rPr lang="nl-NL" sz="1200" b="0" dirty="0">
                          <a:solidFill>
                            <a:srgbClr val="012145"/>
                          </a:solidFill>
                          <a:latin typeface="Avenir Book"/>
                        </a:rPr>
                        <a:t>, Toon Hermanshuizen en fitnesscentra (20) en gemeenten</a:t>
                      </a:r>
                    </a:p>
                    <a:p>
                      <a:pPr marL="171450" indent="-171450">
                        <a:buFontTx/>
                        <a:buChar char="-"/>
                      </a:pPr>
                      <a:r>
                        <a:rPr lang="nl-NL" sz="1200" b="0" dirty="0">
                          <a:solidFill>
                            <a:srgbClr val="012145"/>
                          </a:solidFill>
                          <a:latin typeface="Avenir Book"/>
                        </a:rPr>
                        <a:t>cohort van patiënten dikke darmkanker </a:t>
                      </a:r>
                    </a:p>
                    <a:p>
                      <a:pPr marL="171450" indent="-171450">
                        <a:buFontTx/>
                        <a:buChar char="-"/>
                      </a:pPr>
                      <a:r>
                        <a:rPr lang="nl-NL" sz="1200" b="0" dirty="0">
                          <a:solidFill>
                            <a:srgbClr val="012145"/>
                          </a:solidFill>
                          <a:latin typeface="Avenir Book"/>
                        </a:rPr>
                        <a:t>cohort van kinderen met kanker</a:t>
                      </a:r>
                    </a:p>
                  </a:txBody>
                  <a:tcPr>
                    <a:solidFill>
                      <a:srgbClr val="EFF6EA"/>
                    </a:solidFill>
                  </a:tcPr>
                </a:tc>
                <a:tc>
                  <a:txBody>
                    <a:bodyPr/>
                    <a:lstStyle/>
                    <a:p>
                      <a:r>
                        <a:rPr lang="nl-NL" sz="1200" b="0" dirty="0">
                          <a:solidFill>
                            <a:schemeClr val="tx1"/>
                          </a:solidFill>
                        </a:rPr>
                        <a:t>1 </a:t>
                      </a:r>
                    </a:p>
                    <a:p>
                      <a:endParaRPr lang="nl-NL" sz="1200" b="0" dirty="0">
                        <a:solidFill>
                          <a:schemeClr val="tx1"/>
                        </a:solidFill>
                      </a:endParaRPr>
                    </a:p>
                    <a:p>
                      <a:r>
                        <a:rPr lang="nl-NL" sz="1200" b="0" dirty="0">
                          <a:solidFill>
                            <a:schemeClr val="tx1"/>
                          </a:solidFill>
                          <a:highlight>
                            <a:srgbClr val="FFFF00"/>
                          </a:highlight>
                        </a:rPr>
                        <a:t>21</a:t>
                      </a:r>
                    </a:p>
                    <a:p>
                      <a:endParaRPr lang="nl-NL" sz="1200" b="0" kern="1200" baseline="0" dirty="0">
                        <a:solidFill>
                          <a:schemeClr val="tx1"/>
                        </a:solidFill>
                        <a:latin typeface="+mn-lt"/>
                        <a:ea typeface="+mn-ea"/>
                        <a:cs typeface="+mn-cs"/>
                      </a:endParaRPr>
                    </a:p>
                    <a:p>
                      <a:r>
                        <a:rPr lang="nl-NL" sz="1200" b="0" kern="1200" baseline="0" dirty="0">
                          <a:solidFill>
                            <a:schemeClr val="tx1"/>
                          </a:solidFill>
                          <a:latin typeface="+mn-lt"/>
                          <a:ea typeface="+mn-ea"/>
                          <a:cs typeface="+mn-cs"/>
                        </a:rPr>
                        <a:t>2800</a:t>
                      </a:r>
                    </a:p>
                    <a:p>
                      <a:r>
                        <a:rPr lang="nl-NL" sz="1200" b="0" kern="1200" baseline="0" dirty="0">
                          <a:solidFill>
                            <a:schemeClr val="tx1"/>
                          </a:solidFill>
                          <a:latin typeface="+mn-lt"/>
                          <a:ea typeface="+mn-ea"/>
                          <a:cs typeface="+mn-cs"/>
                        </a:rPr>
                        <a:t>0</a:t>
                      </a:r>
                    </a:p>
                  </a:txBody>
                  <a:tcPr>
                    <a:solidFill>
                      <a:srgbClr val="EFF6EA"/>
                    </a:solidFill>
                  </a:tcPr>
                </a:tc>
                <a:tc>
                  <a:txBody>
                    <a:bodyPr/>
                    <a:lstStyle/>
                    <a:p>
                      <a:r>
                        <a:rPr lang="nl-NL" sz="1200" b="0" dirty="0" err="1">
                          <a:solidFill>
                            <a:schemeClr val="tx1"/>
                          </a:solidFill>
                          <a:latin typeface="Avenir Book"/>
                        </a:rPr>
                        <a:t>Xtra</a:t>
                      </a:r>
                      <a:r>
                        <a:rPr lang="nl-NL" sz="1200" b="0" dirty="0">
                          <a:solidFill>
                            <a:schemeClr val="tx1"/>
                          </a:solidFill>
                          <a:latin typeface="Avenir Book"/>
                        </a:rPr>
                        <a:t> Fit gestart</a:t>
                      </a:r>
                    </a:p>
                    <a:p>
                      <a:endParaRPr lang="nl-NL" sz="1200" dirty="0">
                        <a:solidFill>
                          <a:schemeClr val="tx1"/>
                        </a:solidFill>
                        <a:latin typeface="Avenir Book"/>
                      </a:endParaRPr>
                    </a:p>
                    <a:p>
                      <a:endParaRPr lang="nl-NL" sz="1200" dirty="0">
                        <a:solidFill>
                          <a:schemeClr val="tx1"/>
                        </a:solidFill>
                        <a:latin typeface="Avenir Book"/>
                      </a:endParaRPr>
                    </a:p>
                  </a:txBody>
                  <a:tcPr>
                    <a:solidFill>
                      <a:srgbClr val="EFF6EA"/>
                    </a:solidFill>
                  </a:tcPr>
                </a:tc>
                <a:extLst>
                  <a:ext uri="{0D108BD9-81ED-4DB2-BD59-A6C34878D82A}">
                    <a16:rowId xmlns:a16="http://schemas.microsoft.com/office/drawing/2014/main" val="870754368"/>
                  </a:ext>
                </a:extLst>
              </a:tr>
              <a:tr h="392233">
                <a:tc>
                  <a:txBody>
                    <a:bodyPr/>
                    <a:lstStyle/>
                    <a:p>
                      <a:pPr fontAlgn="base">
                        <a:lnSpc>
                          <a:spcPct val="107000"/>
                        </a:lnSpc>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Aantal oncologische patiënten dat onderbouwd voeding- en beweegadvies heeft ontvangen via (na)zorgnetwerken </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- 14.000 (70% van de patiënten in de regio) </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rgbClr val="012145"/>
                          </a:solidFill>
                          <a:latin typeface="Avenir Book" charset="0"/>
                          <a:ea typeface="+mn-ea"/>
                          <a:cs typeface="+mn-cs"/>
                        </a:rPr>
                        <a:t>0</a:t>
                      </a:r>
                    </a:p>
                    <a:p>
                      <a:endParaRPr lang="nl-NL" sz="900" kern="1200" baseline="0" dirty="0">
                        <a:solidFill>
                          <a:srgbClr val="012145"/>
                        </a:solidFill>
                        <a:latin typeface="Avenir Book" charset="0"/>
                        <a:ea typeface="+mn-ea"/>
                        <a:cs typeface="+mn-cs"/>
                      </a:endParaRPr>
                    </a:p>
                  </a:txBody>
                  <a:tcPr/>
                </a:tc>
                <a:tc>
                  <a:txBody>
                    <a:bodyPr/>
                    <a:lstStyle/>
                    <a:p>
                      <a:endParaRPr lang="nl-NL" sz="900" dirty="0"/>
                    </a:p>
                  </a:txBody>
                  <a:tcPr/>
                </a:tc>
                <a:extLst>
                  <a:ext uri="{0D108BD9-81ED-4DB2-BD59-A6C34878D82A}">
                    <a16:rowId xmlns:a16="http://schemas.microsoft.com/office/drawing/2014/main" val="3027800002"/>
                  </a:ext>
                </a:extLst>
              </a:tr>
            </a:tbl>
          </a:graphicData>
        </a:graphic>
      </p:graphicFrame>
      <p:graphicFrame>
        <p:nvGraphicFramePr>
          <p:cNvPr id="7" name="Tabel 6">
            <a:extLst>
              <a:ext uri="{FF2B5EF4-FFF2-40B4-BE49-F238E27FC236}">
                <a16:creationId xmlns:a16="http://schemas.microsoft.com/office/drawing/2014/main" id="{CFE4079A-17A9-4333-8844-F1321CD03740}"/>
              </a:ext>
            </a:extLst>
          </p:cNvPr>
          <p:cNvGraphicFramePr>
            <a:graphicFrameLocks noGrp="1"/>
          </p:cNvGraphicFramePr>
          <p:nvPr>
            <p:extLst>
              <p:ext uri="{D42A27DB-BD31-4B8C-83A1-F6EECF244321}">
                <p14:modId xmlns:p14="http://schemas.microsoft.com/office/powerpoint/2010/main" val="198558855"/>
              </p:ext>
            </p:extLst>
          </p:nvPr>
        </p:nvGraphicFramePr>
        <p:xfrm>
          <a:off x="742849" y="3971499"/>
          <a:ext cx="10515601" cy="339385"/>
        </p:xfrm>
        <a:graphic>
          <a:graphicData uri="http://schemas.openxmlformats.org/drawingml/2006/table">
            <a:tbl>
              <a:tblPr firstRow="1" bandRow="1">
                <a:tableStyleId>{93296810-A885-4BE3-A3E7-6D5BEEA58F35}</a:tableStyleId>
              </a:tblPr>
              <a:tblGrid>
                <a:gridCol w="3774560">
                  <a:extLst>
                    <a:ext uri="{9D8B030D-6E8A-4147-A177-3AD203B41FA5}">
                      <a16:colId xmlns:a16="http://schemas.microsoft.com/office/drawing/2014/main" val="187639650"/>
                    </a:ext>
                  </a:extLst>
                </a:gridCol>
                <a:gridCol w="4394579">
                  <a:extLst>
                    <a:ext uri="{9D8B030D-6E8A-4147-A177-3AD203B41FA5}">
                      <a16:colId xmlns:a16="http://schemas.microsoft.com/office/drawing/2014/main" val="2436368621"/>
                    </a:ext>
                  </a:extLst>
                </a:gridCol>
                <a:gridCol w="1134736">
                  <a:extLst>
                    <a:ext uri="{9D8B030D-6E8A-4147-A177-3AD203B41FA5}">
                      <a16:colId xmlns:a16="http://schemas.microsoft.com/office/drawing/2014/main" val="457302672"/>
                    </a:ext>
                  </a:extLst>
                </a:gridCol>
                <a:gridCol w="1211726">
                  <a:extLst>
                    <a:ext uri="{9D8B030D-6E8A-4147-A177-3AD203B41FA5}">
                      <a16:colId xmlns:a16="http://schemas.microsoft.com/office/drawing/2014/main" val="1231362876"/>
                    </a:ext>
                  </a:extLst>
                </a:gridCol>
              </a:tblGrid>
              <a:tr h="339385">
                <a:tc>
                  <a:txBody>
                    <a:bodyPr/>
                    <a:lstStyle/>
                    <a:p>
                      <a:r>
                        <a:rPr lang="nl-NL" sz="1400" baseline="0" dirty="0"/>
                        <a:t>Prestaties</a:t>
                      </a:r>
                      <a:r>
                        <a:rPr lang="nl-NL" sz="1400" dirty="0"/>
                        <a:t> Voeding bij Kanker</a:t>
                      </a:r>
                    </a:p>
                  </a:txBody>
                  <a:tcPr/>
                </a:tc>
                <a:tc>
                  <a:txBody>
                    <a:bodyPr/>
                    <a:lstStyle/>
                    <a:p>
                      <a:r>
                        <a:rPr lang="nl-NL" sz="1400" dirty="0">
                          <a:solidFill>
                            <a:schemeClr val="bg1"/>
                          </a:solidFill>
                        </a:rPr>
                        <a:t>Streefwaarde einde Regio Deal</a:t>
                      </a:r>
                    </a:p>
                  </a:txBody>
                  <a:tcPr/>
                </a:tc>
                <a:tc>
                  <a:txBody>
                    <a:bodyPr/>
                    <a:lstStyle/>
                    <a:p>
                      <a:r>
                        <a:rPr lang="nl-NL" sz="1400" dirty="0">
                          <a:solidFill>
                            <a:schemeClr val="bg1"/>
                          </a:solidFill>
                        </a:rPr>
                        <a:t>Status 2020</a:t>
                      </a:r>
                    </a:p>
                  </a:txBody>
                  <a:tcPr/>
                </a:tc>
                <a:tc>
                  <a:txBody>
                    <a:bodyPr/>
                    <a:lstStyle/>
                    <a:p>
                      <a:r>
                        <a:rPr lang="nl-NL" sz="1400" dirty="0"/>
                        <a:t>Toelichting</a:t>
                      </a:r>
                    </a:p>
                  </a:txBody>
                  <a:tcPr/>
                </a:tc>
                <a:extLst>
                  <a:ext uri="{0D108BD9-81ED-4DB2-BD59-A6C34878D82A}">
                    <a16:rowId xmlns:a16="http://schemas.microsoft.com/office/drawing/2014/main" val="266698426"/>
                  </a:ext>
                </a:extLst>
              </a:tr>
            </a:tbl>
          </a:graphicData>
        </a:graphic>
      </p:graphicFrame>
      <p:sp>
        <p:nvSpPr>
          <p:cNvPr id="8" name="Tekstvak 7">
            <a:extLst>
              <a:ext uri="{FF2B5EF4-FFF2-40B4-BE49-F238E27FC236}">
                <a16:creationId xmlns:a16="http://schemas.microsoft.com/office/drawing/2014/main" id="{FEC3BDE6-8DC2-45E1-AF67-E86CE84C144A}"/>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16</a:t>
            </a:r>
          </a:p>
        </p:txBody>
      </p:sp>
    </p:spTree>
    <p:extLst>
      <p:ext uri="{BB962C8B-B14F-4D97-AF65-F5344CB8AC3E}">
        <p14:creationId xmlns:p14="http://schemas.microsoft.com/office/powerpoint/2010/main" val="278872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5453BB07-BC63-452A-8F76-283D51FBDCDD}"/>
              </a:ext>
            </a:extLst>
          </p:cNvPr>
          <p:cNvSpPr>
            <a:spLocks noGrp="1"/>
          </p:cNvSpPr>
          <p:nvPr>
            <p:ph type="subTitle" idx="16"/>
          </p:nvPr>
        </p:nvSpPr>
        <p:spPr>
          <a:xfrm>
            <a:off x="838200" y="1461971"/>
            <a:ext cx="10515600" cy="607213"/>
          </a:xfrm>
        </p:spPr>
        <p:txBody>
          <a:bodyPr>
            <a:normAutofit lnSpcReduction="10000"/>
          </a:bodyPr>
          <a:lstStyle/>
          <a:p>
            <a:r>
              <a:rPr lang="nl-NL" dirty="0"/>
              <a:t>Mijlpalen en prestaties: Kwetsbare ouderen</a:t>
            </a:r>
          </a:p>
        </p:txBody>
      </p:sp>
      <p:sp>
        <p:nvSpPr>
          <p:cNvPr id="4" name="Tijdelijke aanduiding voor tekst 3">
            <a:extLst>
              <a:ext uri="{FF2B5EF4-FFF2-40B4-BE49-F238E27FC236}">
                <a16:creationId xmlns:a16="http://schemas.microsoft.com/office/drawing/2014/main" id="{1357D1EC-0B00-4F0C-9586-74ADE018F587}"/>
              </a:ext>
            </a:extLst>
          </p:cNvPr>
          <p:cNvSpPr>
            <a:spLocks noGrp="1"/>
          </p:cNvSpPr>
          <p:nvPr>
            <p:ph type="body" sz="quarter" idx="17"/>
          </p:nvPr>
        </p:nvSpPr>
        <p:spPr/>
        <p:txBody>
          <a:bodyPr/>
          <a:lstStyle/>
          <a:p>
            <a:r>
              <a:rPr lang="nl-NL" dirty="0"/>
              <a:t>2. Gezonde voeding</a:t>
            </a:r>
          </a:p>
        </p:txBody>
      </p:sp>
      <p:graphicFrame>
        <p:nvGraphicFramePr>
          <p:cNvPr id="5" name="Tabel 4">
            <a:extLst>
              <a:ext uri="{FF2B5EF4-FFF2-40B4-BE49-F238E27FC236}">
                <a16:creationId xmlns:a16="http://schemas.microsoft.com/office/drawing/2014/main" id="{C0AEB5D2-78CB-4455-8C99-696C03482039}"/>
              </a:ext>
            </a:extLst>
          </p:cNvPr>
          <p:cNvGraphicFramePr>
            <a:graphicFrameLocks noGrp="1"/>
          </p:cNvGraphicFramePr>
          <p:nvPr>
            <p:extLst>
              <p:ext uri="{D42A27DB-BD31-4B8C-83A1-F6EECF244321}">
                <p14:modId xmlns:p14="http://schemas.microsoft.com/office/powerpoint/2010/main" val="2637487209"/>
              </p:ext>
            </p:extLst>
          </p:nvPr>
        </p:nvGraphicFramePr>
        <p:xfrm>
          <a:off x="687503" y="2120420"/>
          <a:ext cx="10816989" cy="1679649"/>
        </p:xfrm>
        <a:graphic>
          <a:graphicData uri="http://schemas.openxmlformats.org/drawingml/2006/table">
            <a:tbl>
              <a:tblPr firstRow="1" bandRow="1">
                <a:tableStyleId>{93296810-A885-4BE3-A3E7-6D5BEEA58F35}</a:tableStyleId>
              </a:tblPr>
              <a:tblGrid>
                <a:gridCol w="10816989">
                  <a:extLst>
                    <a:ext uri="{9D8B030D-6E8A-4147-A177-3AD203B41FA5}">
                      <a16:colId xmlns:a16="http://schemas.microsoft.com/office/drawing/2014/main" val="730054015"/>
                    </a:ext>
                  </a:extLst>
                </a:gridCol>
              </a:tblGrid>
              <a:tr h="308049">
                <a:tc>
                  <a:txBody>
                    <a:bodyPr/>
                    <a:lstStyle/>
                    <a:p>
                      <a:pPr algn="l"/>
                      <a:r>
                        <a:rPr lang="nl-NL" sz="1400" dirty="0">
                          <a:solidFill>
                            <a:srgbClr val="012145"/>
                          </a:solidFill>
                          <a:latin typeface="Avenir Book"/>
                        </a:rPr>
                        <a:t>Mijlpalen Kwetsbare ouderen</a:t>
                      </a:r>
                    </a:p>
                  </a:txBody>
                  <a:tcPr/>
                </a:tc>
                <a:extLst>
                  <a:ext uri="{0D108BD9-81ED-4DB2-BD59-A6C34878D82A}">
                    <a16:rowId xmlns:a16="http://schemas.microsoft.com/office/drawing/2014/main" val="3998726932"/>
                  </a:ext>
                </a:extLst>
              </a:tr>
              <a:tr h="272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Gestart met literatuuronderzoek en de voorbereiding van groepsgesprekken naar determinanten van implementatie met betrekking tot de </a:t>
                      </a:r>
                      <a:r>
                        <a:rPr lang="nl-NL" sz="1200" dirty="0" err="1">
                          <a:solidFill>
                            <a:srgbClr val="012145"/>
                          </a:solidFill>
                          <a:latin typeface="Avenir Book"/>
                        </a:rPr>
                        <a:t>ProMuscle</a:t>
                      </a:r>
                      <a:r>
                        <a:rPr lang="nl-NL" sz="1200" dirty="0">
                          <a:solidFill>
                            <a:srgbClr val="012145"/>
                          </a:solidFill>
                          <a:latin typeface="Avenir Book"/>
                        </a:rPr>
                        <a:t> interventie.  </a:t>
                      </a:r>
                      <a:endParaRPr lang="nl-NL" sz="1200" dirty="0">
                        <a:solidFill>
                          <a:srgbClr val="FF0000"/>
                        </a:solidFill>
                        <a:latin typeface="Avenir Book"/>
                      </a:endParaRPr>
                    </a:p>
                  </a:txBody>
                  <a:tcPr/>
                </a:tc>
                <a:extLst>
                  <a:ext uri="{0D108BD9-81ED-4DB2-BD59-A6C34878D82A}">
                    <a16:rowId xmlns:a16="http://schemas.microsoft.com/office/drawing/2014/main" val="3526090759"/>
                  </a:ext>
                </a:extLst>
              </a:tr>
              <a:tr h="271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Werving van en kennismaking met praktijkorganisaties in Ede voor deelname aan de implementatiestudie van </a:t>
                      </a:r>
                      <a:r>
                        <a:rPr lang="nl-NL" sz="1200" dirty="0" err="1">
                          <a:solidFill>
                            <a:srgbClr val="012145"/>
                          </a:solidFill>
                          <a:latin typeface="Avenir Book"/>
                        </a:rPr>
                        <a:t>ProMuscle</a:t>
                      </a:r>
                      <a:r>
                        <a:rPr lang="nl-NL" sz="1200" dirty="0">
                          <a:solidFill>
                            <a:srgbClr val="012145"/>
                          </a:solidFill>
                          <a:latin typeface="Avenir Book"/>
                        </a:rPr>
                        <a:t> in de regio Ede. </a:t>
                      </a:r>
                    </a:p>
                  </a:txBody>
                  <a:tcPr/>
                </a:tc>
                <a:extLst>
                  <a:ext uri="{0D108BD9-81ED-4DB2-BD59-A6C34878D82A}">
                    <a16:rowId xmlns:a16="http://schemas.microsoft.com/office/drawing/2014/main" val="2273935148"/>
                  </a:ext>
                </a:extLst>
              </a:tr>
              <a:tr h="256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Gestart met literatuuronderzoek naar de gevolgen van een volledig plantaardig voedingspatroon op de spiermassa en de spierkracht van ouderen.</a:t>
                      </a:r>
                    </a:p>
                  </a:txBody>
                  <a:tcPr/>
                </a:tc>
                <a:extLst>
                  <a:ext uri="{0D108BD9-81ED-4DB2-BD59-A6C34878D82A}">
                    <a16:rowId xmlns:a16="http://schemas.microsoft.com/office/drawing/2014/main" val="2988229134"/>
                  </a:ext>
                </a:extLst>
              </a:tr>
              <a:tr h="25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Gestart met het in kaart brengen van de aminozuursamenstelling van veelgebruikte voedingsproducten in Nederland.</a:t>
                      </a:r>
                      <a:endParaRPr lang="nl-NL" sz="1200" dirty="0">
                        <a:solidFill>
                          <a:srgbClr val="FF0000"/>
                        </a:solidFill>
                        <a:latin typeface="Avenir Book"/>
                      </a:endParaRPr>
                    </a:p>
                  </a:txBody>
                  <a:tcPr/>
                </a:tc>
                <a:extLst>
                  <a:ext uri="{0D108BD9-81ED-4DB2-BD59-A6C34878D82A}">
                    <a16:rowId xmlns:a16="http://schemas.microsoft.com/office/drawing/2014/main" val="1207235493"/>
                  </a:ext>
                </a:extLst>
              </a:tr>
              <a:tr h="250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Indiening bij Medisch-Ethische toetsingscommissie om </a:t>
                      </a:r>
                      <a:r>
                        <a:rPr lang="nl-NL" sz="1200" i="1" dirty="0">
                          <a:solidFill>
                            <a:srgbClr val="012145"/>
                          </a:solidFill>
                          <a:latin typeface="Avenir Book"/>
                        </a:rPr>
                        <a:t>veldstudie eiwittransitie #1 </a:t>
                      </a:r>
                      <a:r>
                        <a:rPr lang="nl-NL" sz="1200" dirty="0">
                          <a:solidFill>
                            <a:srgbClr val="012145"/>
                          </a:solidFill>
                          <a:latin typeface="Avenir Book"/>
                        </a:rPr>
                        <a:t>30 ouderen uit te voeren.</a:t>
                      </a:r>
                      <a:endParaRPr lang="nl-NL" sz="1200" kern="1200" dirty="0">
                        <a:solidFill>
                          <a:srgbClr val="012145"/>
                        </a:solidFill>
                        <a:latin typeface="Avenir Book"/>
                        <a:ea typeface="+mn-ea"/>
                        <a:cs typeface="+mn-cs"/>
                      </a:endParaRPr>
                    </a:p>
                  </a:txBody>
                  <a:tcPr/>
                </a:tc>
                <a:extLst>
                  <a:ext uri="{0D108BD9-81ED-4DB2-BD59-A6C34878D82A}">
                    <a16:rowId xmlns:a16="http://schemas.microsoft.com/office/drawing/2014/main" val="2689766357"/>
                  </a:ext>
                </a:extLst>
              </a:tr>
            </a:tbl>
          </a:graphicData>
        </a:graphic>
      </p:graphicFrame>
      <p:graphicFrame>
        <p:nvGraphicFramePr>
          <p:cNvPr id="6" name="Tabel 5">
            <a:extLst>
              <a:ext uri="{FF2B5EF4-FFF2-40B4-BE49-F238E27FC236}">
                <a16:creationId xmlns:a16="http://schemas.microsoft.com/office/drawing/2014/main" id="{7D197693-1F28-493C-BBF4-DDD20F0E177F}"/>
              </a:ext>
            </a:extLst>
          </p:cNvPr>
          <p:cNvGraphicFramePr>
            <a:graphicFrameLocks noGrp="1"/>
          </p:cNvGraphicFramePr>
          <p:nvPr>
            <p:extLst>
              <p:ext uri="{D42A27DB-BD31-4B8C-83A1-F6EECF244321}">
                <p14:modId xmlns:p14="http://schemas.microsoft.com/office/powerpoint/2010/main" val="3055522864"/>
              </p:ext>
            </p:extLst>
          </p:nvPr>
        </p:nvGraphicFramePr>
        <p:xfrm>
          <a:off x="687504" y="4014660"/>
          <a:ext cx="10816989" cy="1800704"/>
        </p:xfrm>
        <a:graphic>
          <a:graphicData uri="http://schemas.openxmlformats.org/drawingml/2006/table">
            <a:tbl>
              <a:tblPr firstRow="1" bandRow="1">
                <a:tableStyleId>{93296810-A885-4BE3-A3E7-6D5BEEA58F35}</a:tableStyleId>
              </a:tblPr>
              <a:tblGrid>
                <a:gridCol w="3851211">
                  <a:extLst>
                    <a:ext uri="{9D8B030D-6E8A-4147-A177-3AD203B41FA5}">
                      <a16:colId xmlns:a16="http://schemas.microsoft.com/office/drawing/2014/main" val="3045046929"/>
                    </a:ext>
                  </a:extLst>
                </a:gridCol>
                <a:gridCol w="3138712">
                  <a:extLst>
                    <a:ext uri="{9D8B030D-6E8A-4147-A177-3AD203B41FA5}">
                      <a16:colId xmlns:a16="http://schemas.microsoft.com/office/drawing/2014/main" val="3051613325"/>
                    </a:ext>
                  </a:extLst>
                </a:gridCol>
                <a:gridCol w="1139697">
                  <a:extLst>
                    <a:ext uri="{9D8B030D-6E8A-4147-A177-3AD203B41FA5}">
                      <a16:colId xmlns:a16="http://schemas.microsoft.com/office/drawing/2014/main" val="179035195"/>
                    </a:ext>
                  </a:extLst>
                </a:gridCol>
                <a:gridCol w="2687369">
                  <a:extLst>
                    <a:ext uri="{9D8B030D-6E8A-4147-A177-3AD203B41FA5}">
                      <a16:colId xmlns:a16="http://schemas.microsoft.com/office/drawing/2014/main" val="631987614"/>
                    </a:ext>
                  </a:extLst>
                </a:gridCol>
              </a:tblGrid>
              <a:tr h="264623">
                <a:tc>
                  <a:txBody>
                    <a:bodyPr/>
                    <a:lstStyle/>
                    <a:p>
                      <a:r>
                        <a:rPr lang="nl-NL" sz="1400" baseline="0" dirty="0">
                          <a:latin typeface="Avenir Book"/>
                        </a:rPr>
                        <a:t>Prestaties </a:t>
                      </a:r>
                      <a:r>
                        <a:rPr lang="nl-NL" sz="1400" dirty="0">
                          <a:latin typeface="Avenir Book"/>
                        </a:rPr>
                        <a:t>Kwetsbare ouderen</a:t>
                      </a:r>
                    </a:p>
                  </a:txBody>
                  <a:tcPr/>
                </a:tc>
                <a:tc>
                  <a:txBody>
                    <a:bodyPr/>
                    <a:lstStyle/>
                    <a:p>
                      <a:r>
                        <a:rPr lang="nl-NL" sz="1400" dirty="0">
                          <a:latin typeface="Avenir Book"/>
                        </a:rPr>
                        <a:t>Streefwaarde einde Regio Deal</a:t>
                      </a:r>
                    </a:p>
                  </a:txBody>
                  <a:tcPr/>
                </a:tc>
                <a:tc>
                  <a:txBody>
                    <a:bodyPr/>
                    <a:lstStyle/>
                    <a:p>
                      <a:r>
                        <a:rPr lang="nl-NL" sz="1400" dirty="0">
                          <a:latin typeface="Avenir Book"/>
                        </a:rPr>
                        <a:t>Status 2020</a:t>
                      </a:r>
                    </a:p>
                  </a:txBody>
                  <a:tcPr/>
                </a:tc>
                <a:tc>
                  <a:txBody>
                    <a:bodyPr/>
                    <a:lstStyle/>
                    <a:p>
                      <a:r>
                        <a:rPr lang="nl-NL" sz="1400" dirty="0">
                          <a:latin typeface="Avenir Book"/>
                        </a:rPr>
                        <a:t>Toelichting</a:t>
                      </a:r>
                    </a:p>
                  </a:txBody>
                  <a:tcPr/>
                </a:tc>
                <a:extLst>
                  <a:ext uri="{0D108BD9-81ED-4DB2-BD59-A6C34878D82A}">
                    <a16:rowId xmlns:a16="http://schemas.microsoft.com/office/drawing/2014/main" val="1501876543"/>
                  </a:ext>
                </a:extLst>
              </a:tr>
              <a:tr h="423846">
                <a:tc>
                  <a:txBody>
                    <a:bodyPr/>
                    <a:lstStyle/>
                    <a:p>
                      <a:pPr fontAlgn="base">
                        <a:lnSpc>
                          <a:spcPct val="107000"/>
                        </a:lnSpc>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Aantal gemeenten waar ouderen hebben deelgenomen aan leefstijlprogramma (extra eiwit, krachttraining)</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- 4 gemeenten</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r>
                        <a:rPr lang="nl-NL" sz="1200" kern="1200" baseline="0" dirty="0">
                          <a:solidFill>
                            <a:srgbClr val="012145"/>
                          </a:solidFill>
                          <a:latin typeface="Avenir Book" charset="0"/>
                          <a:ea typeface="+mn-ea"/>
                          <a:cs typeface="+mn-cs"/>
                        </a:rPr>
                        <a:t>0 (</a:t>
                      </a:r>
                      <a:r>
                        <a:rPr lang="nl-NL" sz="1200" kern="1200" baseline="0" dirty="0">
                          <a:solidFill>
                            <a:srgbClr val="FF0000"/>
                          </a:solidFill>
                          <a:latin typeface="Avenir Book" charset="0"/>
                          <a:ea typeface="+mn-ea"/>
                          <a:cs typeface="+mn-cs"/>
                        </a:rPr>
                        <a:t>3)</a:t>
                      </a:r>
                      <a:endParaRPr lang="nl-NL" sz="1200" kern="1200" baseline="0" dirty="0">
                        <a:solidFill>
                          <a:srgbClr val="012145"/>
                        </a:solidFill>
                        <a:latin typeface="Avenir Book" charset="0"/>
                        <a:ea typeface="+mn-ea"/>
                        <a:cs typeface="+mn-cs"/>
                      </a:endParaRPr>
                    </a:p>
                  </a:txBody>
                  <a:tcPr/>
                </a:tc>
                <a:tc>
                  <a:txBody>
                    <a:bodyPr/>
                    <a:lstStyle/>
                    <a:p>
                      <a:r>
                        <a:rPr lang="nl-NL" sz="1200" baseline="0" dirty="0">
                          <a:latin typeface="Avenir Book"/>
                        </a:rPr>
                        <a:t>Overleg in Ede . Verkenning 2 andere gemeenten</a:t>
                      </a:r>
                    </a:p>
                  </a:txBody>
                  <a:tcPr/>
                </a:tc>
                <a:extLst>
                  <a:ext uri="{0D108BD9-81ED-4DB2-BD59-A6C34878D82A}">
                    <a16:rowId xmlns:a16="http://schemas.microsoft.com/office/drawing/2014/main" val="1004493763"/>
                  </a:ext>
                </a:extLst>
              </a:tr>
              <a:tr h="460219">
                <a:tc>
                  <a:txBody>
                    <a:bodyPr/>
                    <a:lstStyle/>
                    <a:p>
                      <a:pPr fontAlgn="base">
                        <a:lnSpc>
                          <a:spcPct val="107000"/>
                        </a:lnSpc>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Aantal ouderen die aan de eiwittransitie veldstudies hebben deelgenomen.</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- 100 deelnemers</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rgbClr val="012145"/>
                          </a:solidFill>
                          <a:latin typeface="Avenir Book" charset="0"/>
                          <a:ea typeface="+mn-ea"/>
                          <a:cs typeface="+mn-cs"/>
                        </a:rPr>
                        <a:t>0 </a:t>
                      </a:r>
                      <a:r>
                        <a:rPr lang="nl-NL" sz="1200" kern="1200" baseline="0" dirty="0">
                          <a:solidFill>
                            <a:srgbClr val="FF0000"/>
                          </a:solidFill>
                          <a:latin typeface="Avenir Book" charset="0"/>
                          <a:ea typeface="+mn-ea"/>
                          <a:cs typeface="+mn-cs"/>
                        </a:rPr>
                        <a:t>(54)</a:t>
                      </a:r>
                      <a:endParaRPr lang="nl-NL" sz="1200" kern="1200" baseline="0" dirty="0">
                        <a:solidFill>
                          <a:srgbClr val="012145"/>
                        </a:solidFill>
                        <a:latin typeface="Avenir Book" charset="0"/>
                        <a:ea typeface="+mn-ea"/>
                        <a:cs typeface="+mn-cs"/>
                      </a:endParaRPr>
                    </a:p>
                  </a:txBody>
                  <a:tcPr/>
                </a:tc>
                <a:tc>
                  <a:txBody>
                    <a:bodyPr/>
                    <a:lstStyle/>
                    <a:p>
                      <a:r>
                        <a:rPr lang="nl-NL" sz="1200" dirty="0">
                          <a:latin typeface="Avenir Book"/>
                        </a:rPr>
                        <a:t>2 groepen in voorbereiding (30+24)</a:t>
                      </a:r>
                    </a:p>
                  </a:txBody>
                  <a:tcPr/>
                </a:tc>
                <a:extLst>
                  <a:ext uri="{0D108BD9-81ED-4DB2-BD59-A6C34878D82A}">
                    <a16:rowId xmlns:a16="http://schemas.microsoft.com/office/drawing/2014/main" val="90813983"/>
                  </a:ext>
                </a:extLst>
              </a:tr>
              <a:tr h="493776">
                <a:tc>
                  <a:txBody>
                    <a:bodyPr/>
                    <a:lstStyle/>
                    <a:p>
                      <a:pPr fontAlgn="base">
                        <a:lnSpc>
                          <a:spcPct val="107000"/>
                        </a:lnSpc>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Aantal deelnemende (zorg)instellingen waar de eiwitcomponent op de menukaart op verantwoorde wijze in lijn wordt gebracht met uitkomsten van de veldstudies.</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- 3 instellingen</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rgbClr val="012145"/>
                          </a:solidFill>
                          <a:latin typeface="Avenir Book" charset="0"/>
                          <a:ea typeface="+mn-ea"/>
                          <a:cs typeface="+mn-cs"/>
                        </a:rPr>
                        <a:t>0</a:t>
                      </a:r>
                    </a:p>
                  </a:txBody>
                  <a:tcPr/>
                </a:tc>
                <a:tc>
                  <a:txBody>
                    <a:bodyPr/>
                    <a:lstStyle/>
                    <a:p>
                      <a:endParaRPr lang="nl-NL" sz="1200" dirty="0">
                        <a:latin typeface="Avenir Book"/>
                      </a:endParaRPr>
                    </a:p>
                  </a:txBody>
                  <a:tcPr/>
                </a:tc>
                <a:extLst>
                  <a:ext uri="{0D108BD9-81ED-4DB2-BD59-A6C34878D82A}">
                    <a16:rowId xmlns:a16="http://schemas.microsoft.com/office/drawing/2014/main" val="1288907155"/>
                  </a:ext>
                </a:extLst>
              </a:tr>
            </a:tbl>
          </a:graphicData>
        </a:graphic>
      </p:graphicFrame>
      <p:sp>
        <p:nvSpPr>
          <p:cNvPr id="7" name="Tekstvak 6">
            <a:extLst>
              <a:ext uri="{FF2B5EF4-FFF2-40B4-BE49-F238E27FC236}">
                <a16:creationId xmlns:a16="http://schemas.microsoft.com/office/drawing/2014/main" id="{DC73416E-D92B-4347-B517-20C525315A73}"/>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17</a:t>
            </a:r>
          </a:p>
        </p:txBody>
      </p:sp>
    </p:spTree>
    <p:extLst>
      <p:ext uri="{BB962C8B-B14F-4D97-AF65-F5344CB8AC3E}">
        <p14:creationId xmlns:p14="http://schemas.microsoft.com/office/powerpoint/2010/main" val="425329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5453BB07-BC63-452A-8F76-283D51FBDCDD}"/>
              </a:ext>
            </a:extLst>
          </p:cNvPr>
          <p:cNvSpPr>
            <a:spLocks noGrp="1"/>
          </p:cNvSpPr>
          <p:nvPr>
            <p:ph type="subTitle" idx="16"/>
          </p:nvPr>
        </p:nvSpPr>
        <p:spPr>
          <a:xfrm>
            <a:off x="838200" y="1550987"/>
            <a:ext cx="10515600" cy="607213"/>
          </a:xfrm>
        </p:spPr>
        <p:txBody>
          <a:bodyPr>
            <a:normAutofit lnSpcReduction="10000"/>
          </a:bodyPr>
          <a:lstStyle/>
          <a:p>
            <a:r>
              <a:rPr lang="nl-NL" dirty="0"/>
              <a:t>Mijlpalen en Prestaties: Zorgopleidingen</a:t>
            </a:r>
          </a:p>
        </p:txBody>
      </p:sp>
      <p:sp>
        <p:nvSpPr>
          <p:cNvPr id="4" name="Tijdelijke aanduiding voor tekst 3">
            <a:extLst>
              <a:ext uri="{FF2B5EF4-FFF2-40B4-BE49-F238E27FC236}">
                <a16:creationId xmlns:a16="http://schemas.microsoft.com/office/drawing/2014/main" id="{1357D1EC-0B00-4F0C-9586-74ADE018F587}"/>
              </a:ext>
            </a:extLst>
          </p:cNvPr>
          <p:cNvSpPr>
            <a:spLocks noGrp="1"/>
          </p:cNvSpPr>
          <p:nvPr>
            <p:ph type="body" sz="quarter" idx="17"/>
          </p:nvPr>
        </p:nvSpPr>
        <p:spPr/>
        <p:txBody>
          <a:bodyPr/>
          <a:lstStyle/>
          <a:p>
            <a:r>
              <a:rPr lang="nl-NL" dirty="0"/>
              <a:t>2. Gezonde voeding</a:t>
            </a:r>
          </a:p>
        </p:txBody>
      </p:sp>
      <p:graphicFrame>
        <p:nvGraphicFramePr>
          <p:cNvPr id="5" name="Tabel 4">
            <a:extLst>
              <a:ext uri="{FF2B5EF4-FFF2-40B4-BE49-F238E27FC236}">
                <a16:creationId xmlns:a16="http://schemas.microsoft.com/office/drawing/2014/main" id="{3DCBA492-926F-4712-8B93-8B2B9ABA1E3E}"/>
              </a:ext>
            </a:extLst>
          </p:cNvPr>
          <p:cNvGraphicFramePr>
            <a:graphicFrameLocks noGrp="1"/>
          </p:cNvGraphicFramePr>
          <p:nvPr>
            <p:extLst>
              <p:ext uri="{D42A27DB-BD31-4B8C-83A1-F6EECF244321}">
                <p14:modId xmlns:p14="http://schemas.microsoft.com/office/powerpoint/2010/main" val="2009423304"/>
              </p:ext>
            </p:extLst>
          </p:nvPr>
        </p:nvGraphicFramePr>
        <p:xfrm>
          <a:off x="620268" y="2390912"/>
          <a:ext cx="11021271" cy="1229008"/>
        </p:xfrm>
        <a:graphic>
          <a:graphicData uri="http://schemas.openxmlformats.org/drawingml/2006/table">
            <a:tbl>
              <a:tblPr firstRow="1" bandRow="1">
                <a:tableStyleId>{93296810-A885-4BE3-A3E7-6D5BEEA58F35}</a:tableStyleId>
              </a:tblPr>
              <a:tblGrid>
                <a:gridCol w="11021271">
                  <a:extLst>
                    <a:ext uri="{9D8B030D-6E8A-4147-A177-3AD203B41FA5}">
                      <a16:colId xmlns:a16="http://schemas.microsoft.com/office/drawing/2014/main" val="730054015"/>
                    </a:ext>
                  </a:extLst>
                </a:gridCol>
              </a:tblGrid>
              <a:tr h="263565">
                <a:tc>
                  <a:txBody>
                    <a:bodyPr/>
                    <a:lstStyle/>
                    <a:p>
                      <a:pPr algn="l"/>
                      <a:r>
                        <a:rPr lang="nl-NL" sz="1400" dirty="0">
                          <a:solidFill>
                            <a:srgbClr val="012145"/>
                          </a:solidFill>
                          <a:latin typeface="Avenir Book"/>
                        </a:rPr>
                        <a:t>Mijlpalen Zorgopleidingen</a:t>
                      </a:r>
                    </a:p>
                  </a:txBody>
                  <a:tcPr/>
                </a:tc>
                <a:extLst>
                  <a:ext uri="{0D108BD9-81ED-4DB2-BD59-A6C34878D82A}">
                    <a16:rowId xmlns:a16="http://schemas.microsoft.com/office/drawing/2014/main" val="3998726932"/>
                  </a:ext>
                </a:extLst>
              </a:tr>
              <a:tr h="391614">
                <a:tc>
                  <a:txBody>
                    <a:bodyPr/>
                    <a:lstStyle/>
                    <a:p>
                      <a:r>
                        <a:rPr lang="nl-NL" sz="1200" dirty="0">
                          <a:solidFill>
                            <a:srgbClr val="012145"/>
                          </a:solidFill>
                          <a:latin typeface="Avenir Book"/>
                        </a:rPr>
                        <a:t>Start verkenning en prioritering om inzicht te krijgen in opleidingsbehoefte, huidige praktijk en bestaande onderwijsmaterialen (MBO/HBO/WO). Train de trainer MBO 4* / HBO 1*</a:t>
                      </a:r>
                      <a:r>
                        <a:rPr lang="nl-NL" sz="1200" baseline="0" dirty="0">
                          <a:solidFill>
                            <a:srgbClr val="012145"/>
                          </a:solidFill>
                          <a:latin typeface="Avenir Book"/>
                        </a:rPr>
                        <a:t>; </a:t>
                      </a:r>
                      <a:r>
                        <a:rPr lang="nl-NL" sz="1200" baseline="0" dirty="0" err="1">
                          <a:solidFill>
                            <a:srgbClr val="012145"/>
                          </a:solidFill>
                          <a:latin typeface="Avenir Book"/>
                        </a:rPr>
                        <a:t>m</a:t>
                      </a:r>
                      <a:r>
                        <a:rPr lang="nl-NL" sz="1200" dirty="0" err="1">
                          <a:solidFill>
                            <a:srgbClr val="012145"/>
                          </a:solidFill>
                          <a:latin typeface="Avenir Book"/>
                        </a:rPr>
                        <a:t>inoren</a:t>
                      </a:r>
                      <a:r>
                        <a:rPr lang="nl-NL" sz="1200" dirty="0">
                          <a:solidFill>
                            <a:srgbClr val="012145"/>
                          </a:solidFill>
                          <a:latin typeface="Avenir Book"/>
                        </a:rPr>
                        <a:t> aanbod en competenties gezondheidsbevorderaar MBO/HBO in kaart gebracht.</a:t>
                      </a:r>
                      <a:endParaRPr lang="nl-NL" sz="1200" b="1" kern="1200" dirty="0">
                        <a:solidFill>
                          <a:srgbClr val="012145"/>
                        </a:solidFill>
                        <a:latin typeface="Avenir Book"/>
                      </a:endParaRPr>
                    </a:p>
                  </a:txBody>
                  <a:tcPr/>
                </a:tc>
                <a:extLst>
                  <a:ext uri="{0D108BD9-81ED-4DB2-BD59-A6C34878D82A}">
                    <a16:rowId xmlns:a16="http://schemas.microsoft.com/office/drawing/2014/main" val="3526090759"/>
                  </a:ext>
                </a:extLst>
              </a:tr>
              <a:tr h="467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Advies geschreven over gewenste leeruitkomsten voor verpleging en verzorging en leeruitkomsten </a:t>
                      </a:r>
                      <a:r>
                        <a:rPr lang="nl-NL" sz="1200" dirty="0" err="1">
                          <a:solidFill>
                            <a:srgbClr val="012145"/>
                          </a:solidFill>
                          <a:latin typeface="Avenir Book"/>
                        </a:rPr>
                        <a:t>tav</a:t>
                      </a:r>
                      <a:r>
                        <a:rPr lang="nl-NL" sz="1200" dirty="0">
                          <a:solidFill>
                            <a:srgbClr val="012145"/>
                          </a:solidFill>
                          <a:latin typeface="Avenir Book"/>
                        </a:rPr>
                        <a:t> interprofessioneel werken geneeskunde en verpleegkunde.</a:t>
                      </a:r>
                    </a:p>
                  </a:txBody>
                  <a:tcPr/>
                </a:tc>
                <a:extLst>
                  <a:ext uri="{0D108BD9-81ED-4DB2-BD59-A6C34878D82A}">
                    <a16:rowId xmlns:a16="http://schemas.microsoft.com/office/drawing/2014/main" val="2988229134"/>
                  </a:ext>
                </a:extLst>
              </a:tr>
            </a:tbl>
          </a:graphicData>
        </a:graphic>
      </p:graphicFrame>
      <p:graphicFrame>
        <p:nvGraphicFramePr>
          <p:cNvPr id="6" name="Tabel 5">
            <a:extLst>
              <a:ext uri="{FF2B5EF4-FFF2-40B4-BE49-F238E27FC236}">
                <a16:creationId xmlns:a16="http://schemas.microsoft.com/office/drawing/2014/main" id="{7DF88A4A-743E-4B2E-A1DA-A4262CBA4EC7}"/>
              </a:ext>
            </a:extLst>
          </p:cNvPr>
          <p:cNvGraphicFramePr>
            <a:graphicFrameLocks noGrp="1"/>
          </p:cNvGraphicFramePr>
          <p:nvPr>
            <p:extLst>
              <p:ext uri="{D42A27DB-BD31-4B8C-83A1-F6EECF244321}">
                <p14:modId xmlns:p14="http://schemas.microsoft.com/office/powerpoint/2010/main" val="3060736955"/>
              </p:ext>
            </p:extLst>
          </p:nvPr>
        </p:nvGraphicFramePr>
        <p:xfrm>
          <a:off x="620268" y="4208826"/>
          <a:ext cx="11021271" cy="1548384"/>
        </p:xfrm>
        <a:graphic>
          <a:graphicData uri="http://schemas.openxmlformats.org/drawingml/2006/table">
            <a:tbl>
              <a:tblPr firstRow="1" bandRow="1">
                <a:tableStyleId>{93296810-A885-4BE3-A3E7-6D5BEEA58F35}</a:tableStyleId>
              </a:tblPr>
              <a:tblGrid>
                <a:gridCol w="3610538">
                  <a:extLst>
                    <a:ext uri="{9D8B030D-6E8A-4147-A177-3AD203B41FA5}">
                      <a16:colId xmlns:a16="http://schemas.microsoft.com/office/drawing/2014/main" val="1157954533"/>
                    </a:ext>
                  </a:extLst>
                </a:gridCol>
                <a:gridCol w="5085958">
                  <a:extLst>
                    <a:ext uri="{9D8B030D-6E8A-4147-A177-3AD203B41FA5}">
                      <a16:colId xmlns:a16="http://schemas.microsoft.com/office/drawing/2014/main" val="1230807525"/>
                    </a:ext>
                  </a:extLst>
                </a:gridCol>
                <a:gridCol w="1041094">
                  <a:extLst>
                    <a:ext uri="{9D8B030D-6E8A-4147-A177-3AD203B41FA5}">
                      <a16:colId xmlns:a16="http://schemas.microsoft.com/office/drawing/2014/main" val="276739735"/>
                    </a:ext>
                  </a:extLst>
                </a:gridCol>
                <a:gridCol w="1283681">
                  <a:extLst>
                    <a:ext uri="{9D8B030D-6E8A-4147-A177-3AD203B41FA5}">
                      <a16:colId xmlns:a16="http://schemas.microsoft.com/office/drawing/2014/main" val="4181399235"/>
                    </a:ext>
                  </a:extLst>
                </a:gridCol>
              </a:tblGrid>
              <a:tr h="385163">
                <a:tc>
                  <a:txBody>
                    <a:bodyPr/>
                    <a:lstStyle/>
                    <a:p>
                      <a:pPr fontAlgn="base">
                        <a:lnSpc>
                          <a:spcPct val="107000"/>
                        </a:lnSpc>
                      </a:pP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Aantal nieuwe onderwijsmodules op gebied van voeding onderwezen in mbo, hbo en wo opleidingen</a:t>
                      </a:r>
                      <a:endParaRPr lang="nl-NL" sz="1200" b="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solidFill>
                      <a:srgbClr val="EFF6EA"/>
                    </a:solidFill>
                  </a:tcPr>
                </a:tc>
                <a:tc>
                  <a:txBody>
                    <a:bodyPr/>
                    <a:lstStyle/>
                    <a:p>
                      <a:pPr marL="171450" marR="0" indent="-171450" fontAlgn="base">
                        <a:lnSpc>
                          <a:spcPct val="107000"/>
                        </a:lnSpc>
                        <a:spcBef>
                          <a:spcPts val="0"/>
                        </a:spcBef>
                        <a:spcAft>
                          <a:spcPts val="0"/>
                        </a:spcAft>
                        <a:buFontTx/>
                        <a:buChar char="-"/>
                        <a:tabLst>
                          <a:tab pos="457200" algn="l"/>
                        </a:tabLst>
                      </a:pP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HBO minor; Onderwijsbouwstenen HBO en MBO ingebed in lopende </a:t>
                      </a:r>
                      <a:r>
                        <a:rPr lang="nl-NL" sz="1200" b="0" kern="1200" dirty="0" err="1">
                          <a:solidFill>
                            <a:srgbClr val="012145"/>
                          </a:solidFill>
                          <a:effectLst/>
                          <a:latin typeface="Avenir Book"/>
                          <a:ea typeface="MS PGothic" panose="020B0600070205080204" pitchFamily="34" charset="-128"/>
                          <a:cs typeface="Times New Roman" panose="02020603050405020304" pitchFamily="18" charset="0"/>
                        </a:rPr>
                        <a:t>curriculae</a:t>
                      </a: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 (2x uitgevoerd); Nascholingen post-MBO en post-HBO (4x uitgevoerd); 3 </a:t>
                      </a:r>
                      <a:r>
                        <a:rPr lang="nl-NL" sz="1200" b="0" kern="1200" dirty="0" err="1">
                          <a:solidFill>
                            <a:srgbClr val="012145"/>
                          </a:solidFill>
                          <a:effectLst/>
                          <a:latin typeface="Avenir Book"/>
                          <a:ea typeface="MS PGothic" panose="020B0600070205080204" pitchFamily="34" charset="-128"/>
                          <a:cs typeface="Times New Roman" panose="02020603050405020304" pitchFamily="18" charset="0"/>
                        </a:rPr>
                        <a:t>elearning</a:t>
                      </a: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 modules, -train de trainer, vlogs/blogs studenten</a:t>
                      </a:r>
                    </a:p>
                    <a:p>
                      <a:pPr marL="171450" marR="0" indent="-171450" fontAlgn="base">
                        <a:lnSpc>
                          <a:spcPct val="107000"/>
                        </a:lnSpc>
                        <a:spcBef>
                          <a:spcPts val="0"/>
                        </a:spcBef>
                        <a:spcAft>
                          <a:spcPts val="0"/>
                        </a:spcAft>
                        <a:buFontTx/>
                        <a:buChar char="-"/>
                        <a:tabLst>
                          <a:tab pos="457200" algn="l"/>
                        </a:tabLst>
                      </a:pP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1 á 2 </a:t>
                      </a:r>
                      <a:r>
                        <a:rPr lang="nl-NL" sz="1200" b="0" kern="1200" dirty="0" err="1">
                          <a:solidFill>
                            <a:srgbClr val="012145"/>
                          </a:solidFill>
                          <a:effectLst/>
                          <a:latin typeface="Avenir Book"/>
                          <a:ea typeface="MS PGothic" panose="020B0600070205080204" pitchFamily="34" charset="-128"/>
                          <a:cs typeface="Times New Roman" panose="02020603050405020304" pitchFamily="18" charset="0"/>
                        </a:rPr>
                        <a:t>MOOCs</a:t>
                      </a:r>
                      <a:r>
                        <a:rPr lang="nl-NL" sz="1200" b="0" kern="1200" dirty="0">
                          <a:solidFill>
                            <a:srgbClr val="012145"/>
                          </a:solidFill>
                          <a:effectLst/>
                          <a:latin typeface="Avenir Book"/>
                          <a:ea typeface="MS PGothic" panose="020B0600070205080204" pitchFamily="34" charset="-128"/>
                          <a:cs typeface="Times New Roman" panose="02020603050405020304" pitchFamily="18" charset="0"/>
                        </a:rPr>
                        <a:t> (online beschikbaar voor HBO-WO) - 1 interprofessionele module (2x uitgevoerd) </a:t>
                      </a:r>
                      <a:endParaRPr lang="nl-NL" sz="1200" b="0" dirty="0">
                        <a:solidFill>
                          <a:srgbClr val="012145"/>
                        </a:solidFill>
                        <a:effectLst/>
                        <a:latin typeface="Avenir Book"/>
                        <a:ea typeface="Times New Roman" panose="02020603050405020304" pitchFamily="18" charset="0"/>
                        <a:cs typeface="Times New Roman" panose="02020603050405020304" pitchFamily="18" charset="0"/>
                      </a:endParaRPr>
                    </a:p>
                  </a:txBody>
                  <a:tcPr marL="68580" marR="68580" marT="0" marB="0">
                    <a:solidFill>
                      <a:srgbClr val="EFF6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baseline="0" noProof="0" dirty="0">
                          <a:solidFill>
                            <a:srgbClr val="012145"/>
                          </a:solidFill>
                          <a:latin typeface="Avenir Book" charset="0"/>
                          <a:ea typeface="+mn-ea"/>
                          <a:cs typeface="+mn-cs"/>
                        </a:rPr>
                        <a:t>2</a:t>
                      </a:r>
                    </a:p>
                  </a:txBody>
                  <a:tcPr>
                    <a:solidFill>
                      <a:srgbClr val="EFF6EA"/>
                    </a:solidFill>
                  </a:tcPr>
                </a:tc>
                <a:tc>
                  <a:txBody>
                    <a:bodyPr/>
                    <a:lstStyle/>
                    <a:p>
                      <a:endParaRPr lang="nl-NL" sz="1200" dirty="0">
                        <a:solidFill>
                          <a:schemeClr val="tx1"/>
                        </a:solidFill>
                        <a:latin typeface="Avenir Book"/>
                      </a:endParaRPr>
                    </a:p>
                  </a:txBody>
                  <a:tcPr>
                    <a:solidFill>
                      <a:srgbClr val="EFF6EA"/>
                    </a:solidFill>
                  </a:tcPr>
                </a:tc>
                <a:extLst>
                  <a:ext uri="{0D108BD9-81ED-4DB2-BD59-A6C34878D82A}">
                    <a16:rowId xmlns:a16="http://schemas.microsoft.com/office/drawing/2014/main" val="3648083230"/>
                  </a:ext>
                </a:extLst>
              </a:tr>
              <a:tr h="385163">
                <a:tc>
                  <a:txBody>
                    <a:bodyPr/>
                    <a:lstStyle/>
                    <a:p>
                      <a:pPr fontAlgn="base">
                        <a:lnSpc>
                          <a:spcPct val="107000"/>
                        </a:lnSpc>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Aantal zorg- en welzijnsorganisaties waar studenten (stage)projecten uitvoeren gericht op gezonde voeding bij overgewicht en chronische ziekten</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tabLst>
                          <a:tab pos="457200" algn="l"/>
                        </a:tabLst>
                      </a:pPr>
                      <a:r>
                        <a:rPr lang="nl-NL" sz="1200" kern="1200" dirty="0">
                          <a:solidFill>
                            <a:srgbClr val="012145"/>
                          </a:solidFill>
                          <a:effectLst/>
                          <a:latin typeface="Avenir Book"/>
                          <a:ea typeface="MS PGothic" panose="020B0600070205080204" pitchFamily="34" charset="-128"/>
                          <a:cs typeface="Times New Roman" panose="02020603050405020304" pitchFamily="18" charset="0"/>
                        </a:rPr>
                        <a:t>&gt; 20 organisaties</a:t>
                      </a:r>
                      <a:endParaRPr lang="nl-NL" sz="1200" dirty="0">
                        <a:solidFill>
                          <a:srgbClr val="012145"/>
                        </a:solidFill>
                        <a:effectLst/>
                        <a:latin typeface="Avenir Book"/>
                        <a:ea typeface="Calibri" panose="020F0502020204030204" pitchFamily="34" charset="0"/>
                        <a:cs typeface="Times New Roman" panose="02020603050405020304" pitchFamily="18" charset="0"/>
                      </a:endParaRPr>
                    </a:p>
                    <a:p>
                      <a:pPr marL="0" marR="0">
                        <a:spcBef>
                          <a:spcPts val="0"/>
                        </a:spcBef>
                        <a:spcAft>
                          <a:spcPts val="0"/>
                        </a:spcAft>
                      </a:pPr>
                      <a:r>
                        <a:rPr lang="nl-NL" sz="1200" dirty="0">
                          <a:solidFill>
                            <a:srgbClr val="012145"/>
                          </a:solidFill>
                          <a:effectLst/>
                          <a:latin typeface="Avenir Book"/>
                          <a:ea typeface="MS PGothic" panose="020B0600070205080204" pitchFamily="34" charset="-128"/>
                          <a:cs typeface="Times New Roman" panose="02020603050405020304" pitchFamily="18" charset="0"/>
                        </a:rPr>
                        <a:t> </a:t>
                      </a:r>
                      <a:endParaRPr lang="nl-NL" sz="1200" dirty="0">
                        <a:solidFill>
                          <a:srgbClr val="012145"/>
                        </a:solidFill>
                        <a:effectLst/>
                        <a:latin typeface="Avenir Book"/>
                        <a:ea typeface="Times New Roman" panose="02020603050405020304" pitchFamily="18" charset="0"/>
                        <a:cs typeface="Times New Roman" panose="02020603050405020304" pitchFamily="18" charset="0"/>
                      </a:endParaRPr>
                    </a:p>
                  </a:txBody>
                  <a:tcPr marL="68580" marR="68580" marT="0" marB="0"/>
                </a:tc>
                <a:tc>
                  <a:txBody>
                    <a:bodyPr/>
                    <a:lstStyle/>
                    <a:p>
                      <a:r>
                        <a:rPr lang="nl-NL" sz="1200" kern="1200" baseline="0" dirty="0">
                          <a:solidFill>
                            <a:srgbClr val="012145"/>
                          </a:solidFill>
                          <a:latin typeface="Avenir Book" charset="0"/>
                          <a:ea typeface="+mn-ea"/>
                          <a:cs typeface="+mn-cs"/>
                        </a:rPr>
                        <a:t>3</a:t>
                      </a:r>
                    </a:p>
                  </a:txBody>
                  <a:tcPr/>
                </a:tc>
                <a:tc>
                  <a:txBody>
                    <a:bodyPr/>
                    <a:lstStyle/>
                    <a:p>
                      <a:r>
                        <a:rPr lang="nl-NL" sz="1200" dirty="0">
                          <a:latin typeface="Avenir Book"/>
                        </a:rPr>
                        <a:t>ZGV, Rijnstate en </a:t>
                      </a:r>
                      <a:r>
                        <a:rPr lang="nl-NL" sz="1200" dirty="0" err="1">
                          <a:latin typeface="Avenir Book"/>
                        </a:rPr>
                        <a:t>Opella</a:t>
                      </a:r>
                      <a:endParaRPr lang="nl-NL" sz="1200" dirty="0">
                        <a:latin typeface="Avenir Book"/>
                      </a:endParaRPr>
                    </a:p>
                  </a:txBody>
                  <a:tcPr/>
                </a:tc>
                <a:extLst>
                  <a:ext uri="{0D108BD9-81ED-4DB2-BD59-A6C34878D82A}">
                    <a16:rowId xmlns:a16="http://schemas.microsoft.com/office/drawing/2014/main" val="3278180272"/>
                  </a:ext>
                </a:extLst>
              </a:tr>
            </a:tbl>
          </a:graphicData>
        </a:graphic>
      </p:graphicFrame>
      <p:graphicFrame>
        <p:nvGraphicFramePr>
          <p:cNvPr id="7" name="Tabel 6">
            <a:extLst>
              <a:ext uri="{FF2B5EF4-FFF2-40B4-BE49-F238E27FC236}">
                <a16:creationId xmlns:a16="http://schemas.microsoft.com/office/drawing/2014/main" id="{95A0EEDC-C30E-4EC8-8D72-6580D7241C29}"/>
              </a:ext>
            </a:extLst>
          </p:cNvPr>
          <p:cNvGraphicFramePr>
            <a:graphicFrameLocks noGrp="1"/>
          </p:cNvGraphicFramePr>
          <p:nvPr>
            <p:extLst>
              <p:ext uri="{D42A27DB-BD31-4B8C-83A1-F6EECF244321}">
                <p14:modId xmlns:p14="http://schemas.microsoft.com/office/powerpoint/2010/main" val="4085724636"/>
              </p:ext>
            </p:extLst>
          </p:nvPr>
        </p:nvGraphicFramePr>
        <p:xfrm>
          <a:off x="620268" y="3826059"/>
          <a:ext cx="11021271" cy="378180"/>
        </p:xfrm>
        <a:graphic>
          <a:graphicData uri="http://schemas.openxmlformats.org/drawingml/2006/table">
            <a:tbl>
              <a:tblPr firstRow="1" bandRow="1">
                <a:tableStyleId>{93296810-A885-4BE3-A3E7-6D5BEEA58F35}</a:tableStyleId>
              </a:tblPr>
              <a:tblGrid>
                <a:gridCol w="3610538">
                  <a:extLst>
                    <a:ext uri="{9D8B030D-6E8A-4147-A177-3AD203B41FA5}">
                      <a16:colId xmlns:a16="http://schemas.microsoft.com/office/drawing/2014/main" val="58367563"/>
                    </a:ext>
                  </a:extLst>
                </a:gridCol>
                <a:gridCol w="5102099">
                  <a:extLst>
                    <a:ext uri="{9D8B030D-6E8A-4147-A177-3AD203B41FA5}">
                      <a16:colId xmlns:a16="http://schemas.microsoft.com/office/drawing/2014/main" val="1647120990"/>
                    </a:ext>
                  </a:extLst>
                </a:gridCol>
                <a:gridCol w="1056398">
                  <a:extLst>
                    <a:ext uri="{9D8B030D-6E8A-4147-A177-3AD203B41FA5}">
                      <a16:colId xmlns:a16="http://schemas.microsoft.com/office/drawing/2014/main" val="701232172"/>
                    </a:ext>
                  </a:extLst>
                </a:gridCol>
                <a:gridCol w="1252236">
                  <a:extLst>
                    <a:ext uri="{9D8B030D-6E8A-4147-A177-3AD203B41FA5}">
                      <a16:colId xmlns:a16="http://schemas.microsoft.com/office/drawing/2014/main" val="2063550589"/>
                    </a:ext>
                  </a:extLst>
                </a:gridCol>
              </a:tblGrid>
              <a:tr h="378180">
                <a:tc>
                  <a:txBody>
                    <a:bodyPr/>
                    <a:lstStyle/>
                    <a:p>
                      <a:r>
                        <a:rPr lang="nl-NL" sz="1400" baseline="0" dirty="0">
                          <a:latin typeface="Avenir Book"/>
                        </a:rPr>
                        <a:t>Prestaties </a:t>
                      </a:r>
                      <a:r>
                        <a:rPr lang="nl-NL" sz="1400" dirty="0">
                          <a:latin typeface="Avenir Book"/>
                        </a:rPr>
                        <a:t>Zorgopleidingen</a:t>
                      </a:r>
                    </a:p>
                  </a:txBody>
                  <a:tcPr/>
                </a:tc>
                <a:tc>
                  <a:txBody>
                    <a:bodyPr/>
                    <a:lstStyle/>
                    <a:p>
                      <a:r>
                        <a:rPr lang="nl-NL" sz="1400" dirty="0">
                          <a:latin typeface="Avenir Book"/>
                        </a:rPr>
                        <a:t>Streefwaarde (einde Regio Deal) </a:t>
                      </a:r>
                    </a:p>
                  </a:txBody>
                  <a:tcPr/>
                </a:tc>
                <a:tc>
                  <a:txBody>
                    <a:bodyPr/>
                    <a:lstStyle/>
                    <a:p>
                      <a:r>
                        <a:rPr lang="nl-NL" sz="1400" dirty="0">
                          <a:latin typeface="Avenir Book"/>
                        </a:rPr>
                        <a:t>Status 2020</a:t>
                      </a:r>
                    </a:p>
                  </a:txBody>
                  <a:tcPr/>
                </a:tc>
                <a:tc>
                  <a:txBody>
                    <a:bodyPr/>
                    <a:lstStyle/>
                    <a:p>
                      <a:r>
                        <a:rPr lang="nl-NL" sz="1400" dirty="0">
                          <a:latin typeface="Avenir Book"/>
                        </a:rPr>
                        <a:t>Toelichting</a:t>
                      </a:r>
                    </a:p>
                  </a:txBody>
                  <a:tcPr/>
                </a:tc>
                <a:extLst>
                  <a:ext uri="{0D108BD9-81ED-4DB2-BD59-A6C34878D82A}">
                    <a16:rowId xmlns:a16="http://schemas.microsoft.com/office/drawing/2014/main" val="2118760662"/>
                  </a:ext>
                </a:extLst>
              </a:tr>
            </a:tbl>
          </a:graphicData>
        </a:graphic>
      </p:graphicFrame>
      <p:sp>
        <p:nvSpPr>
          <p:cNvPr id="8" name="Tekstvak 7">
            <a:extLst>
              <a:ext uri="{FF2B5EF4-FFF2-40B4-BE49-F238E27FC236}">
                <a16:creationId xmlns:a16="http://schemas.microsoft.com/office/drawing/2014/main" id="{AF3B42CD-B606-437B-AC4B-EB901E0F8A2D}"/>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18</a:t>
            </a:r>
          </a:p>
        </p:txBody>
      </p:sp>
    </p:spTree>
    <p:extLst>
      <p:ext uri="{BB962C8B-B14F-4D97-AF65-F5344CB8AC3E}">
        <p14:creationId xmlns:p14="http://schemas.microsoft.com/office/powerpoint/2010/main" val="1885982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NL" sz="2000" dirty="0" err="1"/>
              <a:t>Governance</a:t>
            </a:r>
            <a:r>
              <a:rPr lang="nl-NL" sz="2000" dirty="0"/>
              <a:t> Regio Deal op orde en vastgelegd in Samenwerkingsovereenkomst </a:t>
            </a:r>
          </a:p>
          <a:p>
            <a:r>
              <a:rPr lang="nl-NL" sz="2000" dirty="0"/>
              <a:t>Subsidies (voldoen aan staatssteunregels) beschikt en </a:t>
            </a:r>
            <a:r>
              <a:rPr lang="nl-NL" sz="2000" dirty="0" err="1"/>
              <a:t>Corsortium</a:t>
            </a:r>
            <a:r>
              <a:rPr lang="nl-NL" sz="2000" dirty="0"/>
              <a:t> </a:t>
            </a:r>
            <a:r>
              <a:rPr lang="nl-NL" sz="2000" dirty="0" err="1"/>
              <a:t>Agreements</a:t>
            </a:r>
            <a:r>
              <a:rPr lang="nl-NL" sz="2000" dirty="0"/>
              <a:t> getekend</a:t>
            </a:r>
          </a:p>
          <a:p>
            <a:r>
              <a:rPr lang="nl-NL" sz="2000" dirty="0"/>
              <a:t>Uitvoering op alle thema’s en projecten gestart; eerste prestaties zichtbaar. Eerste effecten verwacht over 2012</a:t>
            </a:r>
          </a:p>
          <a:p>
            <a:r>
              <a:rPr lang="nl-NL" sz="2000" dirty="0"/>
              <a:t>Samenwerking tussen partners verstevigd, ondernemers in uitvoering betrokken</a:t>
            </a:r>
          </a:p>
          <a:p>
            <a:r>
              <a:rPr lang="nl-NL" sz="2000" dirty="0"/>
              <a:t>Voortgang op thema’s Transitie landbouw en Gezonde voeding enigszins vertraagd, grotendeels door </a:t>
            </a:r>
            <a:r>
              <a:rPr lang="nl-NL" sz="2000" dirty="0" err="1"/>
              <a:t>Covid</a:t>
            </a:r>
            <a:r>
              <a:rPr lang="nl-NL" sz="2000" dirty="0"/>
              <a:t>-regels</a:t>
            </a:r>
          </a:p>
          <a:p>
            <a:r>
              <a:rPr lang="nl-NL" sz="2000" dirty="0"/>
              <a:t>Opzet Brede Welvaart Indicator gestart, dataverzameling vertraagd</a:t>
            </a:r>
          </a:p>
          <a:p>
            <a:r>
              <a:rPr lang="nl-NL" sz="2000" dirty="0"/>
              <a:t>Financiële voortgang loopt goed, echter 8% op thema 1 en 2 </a:t>
            </a:r>
            <a:r>
              <a:rPr lang="nl-NL" sz="2000"/>
              <a:t>nog ongedekt</a:t>
            </a:r>
            <a:endParaRPr lang="nl-NL" sz="2000" dirty="0"/>
          </a:p>
        </p:txBody>
      </p:sp>
      <p:sp>
        <p:nvSpPr>
          <p:cNvPr id="3" name="Ondertitel 2"/>
          <p:cNvSpPr>
            <a:spLocks noGrp="1"/>
          </p:cNvSpPr>
          <p:nvPr>
            <p:ph type="subTitle" idx="16"/>
          </p:nvPr>
        </p:nvSpPr>
        <p:spPr/>
        <p:txBody>
          <a:bodyPr>
            <a:normAutofit lnSpcReduction="10000"/>
          </a:bodyPr>
          <a:lstStyle/>
          <a:p>
            <a:r>
              <a:rPr lang="nl-NL" dirty="0"/>
              <a:t>2020</a:t>
            </a:r>
          </a:p>
        </p:txBody>
      </p:sp>
      <p:sp>
        <p:nvSpPr>
          <p:cNvPr id="4" name="Tijdelijke aanduiding voor tekst 3"/>
          <p:cNvSpPr>
            <a:spLocks noGrp="1"/>
          </p:cNvSpPr>
          <p:nvPr>
            <p:ph type="body" sz="quarter" idx="17"/>
          </p:nvPr>
        </p:nvSpPr>
        <p:spPr/>
        <p:txBody>
          <a:bodyPr>
            <a:normAutofit/>
          </a:bodyPr>
          <a:lstStyle/>
          <a:p>
            <a:r>
              <a:rPr lang="nl-NL" dirty="0"/>
              <a:t>Samenvatting</a:t>
            </a:r>
          </a:p>
        </p:txBody>
      </p:sp>
      <p:sp>
        <p:nvSpPr>
          <p:cNvPr id="5" name="Rechthoek 4">
            <a:extLst>
              <a:ext uri="{FF2B5EF4-FFF2-40B4-BE49-F238E27FC236}">
                <a16:creationId xmlns:a16="http://schemas.microsoft.com/office/drawing/2014/main" id="{2DAA060E-73B0-B140-A5FC-BEFF4ADF2495}"/>
              </a:ext>
            </a:extLst>
          </p:cNvPr>
          <p:cNvSpPr/>
          <p:nvPr/>
        </p:nvSpPr>
        <p:spPr>
          <a:xfrm>
            <a:off x="6520543" y="6183086"/>
            <a:ext cx="696686" cy="674914"/>
          </a:xfrm>
          <a:prstGeom prst="rect">
            <a:avLst/>
          </a:prstGeom>
          <a:solidFill>
            <a:srgbClr val="002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3C7BF30F-3066-794A-85BB-9C4CA0F79499}"/>
              </a:ext>
            </a:extLst>
          </p:cNvPr>
          <p:cNvPicPr>
            <a:picLocks noChangeAspect="1"/>
          </p:cNvPicPr>
          <p:nvPr/>
        </p:nvPicPr>
        <p:blipFill>
          <a:blip r:embed="rId2"/>
          <a:stretch>
            <a:fillRect/>
          </a:stretch>
        </p:blipFill>
        <p:spPr>
          <a:xfrm>
            <a:off x="6600008" y="6297187"/>
            <a:ext cx="537755" cy="446712"/>
          </a:xfrm>
          <a:prstGeom prst="rect">
            <a:avLst/>
          </a:prstGeom>
        </p:spPr>
      </p:pic>
      <p:sp>
        <p:nvSpPr>
          <p:cNvPr id="7" name="Tekstvak 6">
            <a:extLst>
              <a:ext uri="{FF2B5EF4-FFF2-40B4-BE49-F238E27FC236}">
                <a16:creationId xmlns:a16="http://schemas.microsoft.com/office/drawing/2014/main" id="{CF6D7A65-F0BD-489C-822F-FCC5F41A70DE}"/>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1</a:t>
            </a:r>
          </a:p>
        </p:txBody>
      </p:sp>
    </p:spTree>
    <p:extLst>
      <p:ext uri="{BB962C8B-B14F-4D97-AF65-F5344CB8AC3E}">
        <p14:creationId xmlns:p14="http://schemas.microsoft.com/office/powerpoint/2010/main" val="500409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3E944C3-4C61-49DE-8AFE-8947D7DF9044}"/>
              </a:ext>
            </a:extLst>
          </p:cNvPr>
          <p:cNvSpPr>
            <a:spLocks noGrp="1"/>
          </p:cNvSpPr>
          <p:nvPr>
            <p:ph type="subTitle" idx="16"/>
          </p:nvPr>
        </p:nvSpPr>
        <p:spPr>
          <a:xfrm>
            <a:off x="838200" y="1503627"/>
            <a:ext cx="10515600" cy="607213"/>
          </a:xfrm>
        </p:spPr>
        <p:txBody>
          <a:bodyPr>
            <a:normAutofit lnSpcReduction="10000"/>
          </a:bodyPr>
          <a:lstStyle/>
          <a:p>
            <a:r>
              <a:rPr lang="nl-NL" dirty="0"/>
              <a:t>Planning, budget, kwaliteit</a:t>
            </a:r>
          </a:p>
        </p:txBody>
      </p:sp>
      <p:sp>
        <p:nvSpPr>
          <p:cNvPr id="4" name="Tijdelijke aanduiding voor tekst 3">
            <a:extLst>
              <a:ext uri="{FF2B5EF4-FFF2-40B4-BE49-F238E27FC236}">
                <a16:creationId xmlns:a16="http://schemas.microsoft.com/office/drawing/2014/main" id="{B4A491F6-2D52-4E40-8B3E-47AB51DB6D33}"/>
              </a:ext>
            </a:extLst>
          </p:cNvPr>
          <p:cNvSpPr>
            <a:spLocks noGrp="1"/>
          </p:cNvSpPr>
          <p:nvPr>
            <p:ph type="body" sz="quarter" idx="17"/>
          </p:nvPr>
        </p:nvSpPr>
        <p:spPr/>
        <p:txBody>
          <a:bodyPr/>
          <a:lstStyle/>
          <a:p>
            <a:r>
              <a:rPr lang="nl-NL" dirty="0"/>
              <a:t>3A Fondsen &amp; Innovatie</a:t>
            </a:r>
          </a:p>
        </p:txBody>
      </p:sp>
      <p:graphicFrame>
        <p:nvGraphicFramePr>
          <p:cNvPr id="5" name="Tijdelijke aanduiding voor inhoud 4">
            <a:extLst>
              <a:ext uri="{FF2B5EF4-FFF2-40B4-BE49-F238E27FC236}">
                <a16:creationId xmlns:a16="http://schemas.microsoft.com/office/drawing/2014/main" id="{3EB0847C-289D-444B-82C0-DD5169D5021B}"/>
              </a:ext>
            </a:extLst>
          </p:cNvPr>
          <p:cNvGraphicFramePr>
            <a:graphicFrameLocks/>
          </p:cNvGraphicFramePr>
          <p:nvPr>
            <p:extLst>
              <p:ext uri="{D42A27DB-BD31-4B8C-83A1-F6EECF244321}">
                <p14:modId xmlns:p14="http://schemas.microsoft.com/office/powerpoint/2010/main" val="3782342924"/>
              </p:ext>
            </p:extLst>
          </p:nvPr>
        </p:nvGraphicFramePr>
        <p:xfrm>
          <a:off x="756745" y="2158732"/>
          <a:ext cx="10515600" cy="2281870"/>
        </p:xfrm>
        <a:graphic>
          <a:graphicData uri="http://schemas.openxmlformats.org/drawingml/2006/table">
            <a:tbl>
              <a:tblPr firstRow="1" bandRow="1">
                <a:tableStyleId>{93296810-A885-4BE3-A3E7-6D5BEEA58F35}</a:tableStyleId>
              </a:tblPr>
              <a:tblGrid>
                <a:gridCol w="1061422">
                  <a:extLst>
                    <a:ext uri="{9D8B030D-6E8A-4147-A177-3AD203B41FA5}">
                      <a16:colId xmlns:a16="http://schemas.microsoft.com/office/drawing/2014/main" val="985315336"/>
                    </a:ext>
                  </a:extLst>
                </a:gridCol>
                <a:gridCol w="788555">
                  <a:extLst>
                    <a:ext uri="{9D8B030D-6E8A-4147-A177-3AD203B41FA5}">
                      <a16:colId xmlns:a16="http://schemas.microsoft.com/office/drawing/2014/main" val="1333811593"/>
                    </a:ext>
                  </a:extLst>
                </a:gridCol>
                <a:gridCol w="8665623">
                  <a:extLst>
                    <a:ext uri="{9D8B030D-6E8A-4147-A177-3AD203B41FA5}">
                      <a16:colId xmlns:a16="http://schemas.microsoft.com/office/drawing/2014/main" val="3890246598"/>
                    </a:ext>
                  </a:extLst>
                </a:gridCol>
              </a:tblGrid>
              <a:tr h="447990">
                <a:tc>
                  <a:txBody>
                    <a:bodyPr/>
                    <a:lstStyle/>
                    <a:p>
                      <a:r>
                        <a:rPr lang="nl-NL" sz="1400" dirty="0">
                          <a:latin typeface="Avenir Book"/>
                        </a:rPr>
                        <a:t>Fondsen</a:t>
                      </a:r>
                    </a:p>
                  </a:txBody>
                  <a:tcPr/>
                </a:tc>
                <a:tc>
                  <a:txBody>
                    <a:bodyPr/>
                    <a:lstStyle/>
                    <a:p>
                      <a:r>
                        <a:rPr lang="nl-NL" sz="1400" dirty="0">
                          <a:latin typeface="Avenir Book"/>
                        </a:rPr>
                        <a:t>2020</a:t>
                      </a:r>
                    </a:p>
                  </a:txBody>
                  <a:tcPr/>
                </a:tc>
                <a:tc>
                  <a:txBody>
                    <a:bodyPr/>
                    <a:lstStyle/>
                    <a:p>
                      <a:r>
                        <a:rPr lang="nl-NL" sz="1400" dirty="0">
                          <a:latin typeface="Avenir Book"/>
                        </a:rPr>
                        <a:t>Toelichting</a:t>
                      </a:r>
                    </a:p>
                  </a:txBody>
                  <a:tcPr/>
                </a:tc>
                <a:extLst>
                  <a:ext uri="{0D108BD9-81ED-4DB2-BD59-A6C34878D82A}">
                    <a16:rowId xmlns:a16="http://schemas.microsoft.com/office/drawing/2014/main" val="277987979"/>
                  </a:ext>
                </a:extLst>
              </a:tr>
              <a:tr h="370840">
                <a:tc>
                  <a:txBody>
                    <a:bodyPr/>
                    <a:lstStyle/>
                    <a:p>
                      <a:r>
                        <a:rPr lang="nl-NL" sz="1200" b="1" kern="1200" dirty="0">
                          <a:solidFill>
                            <a:srgbClr val="012145"/>
                          </a:solidFill>
                          <a:latin typeface="Avenir Book"/>
                        </a:rPr>
                        <a:t>Planning</a:t>
                      </a:r>
                    </a:p>
                  </a:txBody>
                  <a:tcPr/>
                </a:tc>
                <a:tc>
                  <a:txBody>
                    <a:bodyPr/>
                    <a:lstStyle/>
                    <a:p>
                      <a:endParaRPr lang="nl-NL" sz="1200" dirty="0">
                        <a:latin typeface="Avenir Book"/>
                      </a:endParaRPr>
                    </a:p>
                  </a:txBody>
                  <a:tcPr/>
                </a:tc>
                <a:tc>
                  <a:txBody>
                    <a:bodyPr/>
                    <a:lstStyle/>
                    <a:p>
                      <a:pPr marL="171450" indent="-171450">
                        <a:buFont typeface="Wingdings" panose="05000000000000000000" pitchFamily="2" charset="2"/>
                        <a:buChar char="§"/>
                      </a:pPr>
                      <a:r>
                        <a:rPr lang="nl-NL" sz="1200" dirty="0">
                          <a:solidFill>
                            <a:srgbClr val="012145"/>
                          </a:solidFill>
                          <a:latin typeface="Avenir Book"/>
                        </a:rPr>
                        <a:t>Fonds onderzoeksapparatuur  en proeffabrieken zijn operationeel. </a:t>
                      </a:r>
                    </a:p>
                    <a:p>
                      <a:pPr marL="171450" indent="-171450">
                        <a:buFont typeface="Wingdings" panose="05000000000000000000" pitchFamily="2" charset="2"/>
                        <a:buChar char="§"/>
                      </a:pPr>
                      <a:r>
                        <a:rPr lang="nl-NL" sz="1200" dirty="0">
                          <a:solidFill>
                            <a:srgbClr val="012145"/>
                          </a:solidFill>
                          <a:latin typeface="Avenir Book"/>
                        </a:rPr>
                        <a:t>Het delen van bestaande apparatuur loopt vertraging op doordat het nog niet gelukt is om het team volledig operationeel te maken </a:t>
                      </a:r>
                      <a:r>
                        <a:rPr lang="nl-NL" sz="1200" dirty="0" err="1">
                          <a:solidFill>
                            <a:srgbClr val="012145"/>
                          </a:solidFill>
                          <a:latin typeface="Avenir Book"/>
                        </a:rPr>
                        <a:t>ivm</a:t>
                      </a:r>
                      <a:r>
                        <a:rPr lang="nl-NL" sz="1200" dirty="0">
                          <a:solidFill>
                            <a:srgbClr val="012145"/>
                          </a:solidFill>
                          <a:latin typeface="Avenir Book"/>
                        </a:rPr>
                        <a:t> krappe arbeidsmarkt. Wordt verwacht gehaald in Q2</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dirty="0">
                          <a:solidFill>
                            <a:srgbClr val="012145"/>
                          </a:solidFill>
                          <a:latin typeface="Avenir Book"/>
                        </a:rPr>
                        <a:t>Investeringsstrategieën zijn afgerond</a:t>
                      </a:r>
                    </a:p>
                  </a:txBody>
                  <a:tcPr/>
                </a:tc>
                <a:extLst>
                  <a:ext uri="{0D108BD9-81ED-4DB2-BD59-A6C34878D82A}">
                    <a16:rowId xmlns:a16="http://schemas.microsoft.com/office/drawing/2014/main" val="3275819136"/>
                  </a:ext>
                </a:extLst>
              </a:tr>
              <a:tr h="370840">
                <a:tc>
                  <a:txBody>
                    <a:bodyPr/>
                    <a:lstStyle/>
                    <a:p>
                      <a:r>
                        <a:rPr lang="nl-NL" sz="1200" b="1" kern="1200" dirty="0">
                          <a:solidFill>
                            <a:srgbClr val="012145"/>
                          </a:solidFill>
                          <a:latin typeface="Avenir Book"/>
                        </a:rPr>
                        <a:t>Budget</a:t>
                      </a:r>
                    </a:p>
                  </a:txBody>
                  <a:tcPr/>
                </a:tc>
                <a:tc>
                  <a:txBody>
                    <a:bodyPr/>
                    <a:lstStyle/>
                    <a:p>
                      <a:endParaRPr lang="nl-NL" sz="1200" dirty="0">
                        <a:latin typeface="Avenir Book"/>
                      </a:endParaRPr>
                    </a:p>
                  </a:txBody>
                  <a:tcPr/>
                </a:tc>
                <a:tc>
                  <a:txBody>
                    <a:bodyPr/>
                    <a:lstStyle/>
                    <a:p>
                      <a:pPr marL="171450" indent="-171450">
                        <a:buFont typeface="Wingdings" panose="05000000000000000000" pitchFamily="2" charset="2"/>
                        <a:buChar char="§"/>
                      </a:pPr>
                      <a:r>
                        <a:rPr lang="nl-NL" sz="1200" dirty="0">
                          <a:solidFill>
                            <a:srgbClr val="012145"/>
                          </a:solidFill>
                          <a:latin typeface="Avenir Book"/>
                        </a:rPr>
                        <a:t>Onderzoeksapparatuur loopt conform planning.</a:t>
                      </a:r>
                    </a:p>
                    <a:p>
                      <a:pPr marL="171450" indent="-171450">
                        <a:buFont typeface="Wingdings" panose="05000000000000000000" pitchFamily="2" charset="2"/>
                        <a:buChar char="§"/>
                      </a:pPr>
                      <a:r>
                        <a:rPr lang="nl-NL" sz="1200" dirty="0">
                          <a:solidFill>
                            <a:srgbClr val="012145"/>
                          </a:solidFill>
                          <a:latin typeface="Avenir Book"/>
                        </a:rPr>
                        <a:t>Uitgaven van proeffabrieken is nog conform planning als besluitvorming.</a:t>
                      </a:r>
                    </a:p>
                    <a:p>
                      <a:pPr marL="171450" indent="-171450">
                        <a:buFont typeface="Wingdings" panose="05000000000000000000" pitchFamily="2" charset="2"/>
                        <a:buChar char="§"/>
                      </a:pPr>
                      <a:r>
                        <a:rPr lang="nl-NL" sz="1200" dirty="0">
                          <a:solidFill>
                            <a:srgbClr val="FF0000"/>
                          </a:solidFill>
                          <a:latin typeface="Avenir Book"/>
                        </a:rPr>
                        <a:t>NB: gelden vanuit Regio Deal nog niet beschikt; wel bestedingen gedaan: Zie overzicht Prestaties voor uitputting</a:t>
                      </a:r>
                    </a:p>
                  </a:txBody>
                  <a:tcPr/>
                </a:tc>
                <a:extLst>
                  <a:ext uri="{0D108BD9-81ED-4DB2-BD59-A6C34878D82A}">
                    <a16:rowId xmlns:a16="http://schemas.microsoft.com/office/drawing/2014/main" val="2267142957"/>
                  </a:ext>
                </a:extLst>
              </a:tr>
              <a:tr h="370840">
                <a:tc>
                  <a:txBody>
                    <a:bodyPr/>
                    <a:lstStyle/>
                    <a:p>
                      <a:r>
                        <a:rPr lang="nl-NL" sz="1200" b="1" kern="1200" dirty="0">
                          <a:solidFill>
                            <a:srgbClr val="012145"/>
                          </a:solidFill>
                          <a:latin typeface="Avenir Book"/>
                        </a:rPr>
                        <a:t>Kwaliteit</a:t>
                      </a:r>
                    </a:p>
                  </a:txBody>
                  <a:tcPr/>
                </a:tc>
                <a:tc>
                  <a:txBody>
                    <a:bodyPr/>
                    <a:lstStyle/>
                    <a:p>
                      <a:endParaRPr lang="nl-NL" sz="1200" dirty="0">
                        <a:latin typeface="Avenir Book"/>
                      </a:endParaRPr>
                    </a:p>
                  </a:txBody>
                  <a:tcPr/>
                </a:tc>
                <a:tc>
                  <a:txBody>
                    <a:bodyPr/>
                    <a:lstStyle/>
                    <a:p>
                      <a:pPr marL="0" indent="0">
                        <a:buFont typeface="Wingdings" panose="05000000000000000000" pitchFamily="2" charset="2"/>
                        <a:buNone/>
                      </a:pPr>
                      <a:endParaRPr lang="nl-NL" sz="1200" dirty="0">
                        <a:solidFill>
                          <a:srgbClr val="012145"/>
                        </a:solidFill>
                        <a:latin typeface="Avenir Book"/>
                      </a:endParaRPr>
                    </a:p>
                  </a:txBody>
                  <a:tcPr/>
                </a:tc>
                <a:extLst>
                  <a:ext uri="{0D108BD9-81ED-4DB2-BD59-A6C34878D82A}">
                    <a16:rowId xmlns:a16="http://schemas.microsoft.com/office/drawing/2014/main" val="2309222510"/>
                  </a:ext>
                </a:extLst>
              </a:tr>
            </a:tbl>
          </a:graphicData>
        </a:graphic>
      </p:graphicFrame>
      <p:sp>
        <p:nvSpPr>
          <p:cNvPr id="6" name="Tekstvak 5">
            <a:extLst>
              <a:ext uri="{FF2B5EF4-FFF2-40B4-BE49-F238E27FC236}">
                <a16:creationId xmlns:a16="http://schemas.microsoft.com/office/drawing/2014/main" id="{E5FBACC1-B187-4F19-8520-0DCB0D1E0599}"/>
              </a:ext>
            </a:extLst>
          </p:cNvPr>
          <p:cNvSpPr txBox="1"/>
          <p:nvPr/>
        </p:nvSpPr>
        <p:spPr>
          <a:xfrm>
            <a:off x="756745" y="4621512"/>
            <a:ext cx="10515600" cy="1200329"/>
          </a:xfrm>
          <a:prstGeom prst="rect">
            <a:avLst/>
          </a:prstGeom>
          <a:noFill/>
          <a:ln>
            <a:solidFill>
              <a:srgbClr val="012145"/>
            </a:solidFill>
          </a:ln>
        </p:spPr>
        <p:txBody>
          <a:bodyPr wrap="square" rtlCol="0">
            <a:spAutoFit/>
          </a:bodyPr>
          <a:lstStyle/>
          <a:p>
            <a:r>
              <a:rPr lang="nl-NL" sz="1200" b="1" dirty="0">
                <a:solidFill>
                  <a:srgbClr val="012145"/>
                </a:solidFill>
                <a:latin typeface="Avenir Book"/>
              </a:rPr>
              <a:t>Beheersmaatregelen</a:t>
            </a:r>
          </a:p>
          <a:p>
            <a:r>
              <a:rPr lang="nl-NL" sz="1200" dirty="0">
                <a:solidFill>
                  <a:srgbClr val="012145"/>
                </a:solidFill>
                <a:latin typeface="Avenir Book"/>
              </a:rPr>
              <a:t>Het issue is dat Pandemie Corona maakt het lastiger om faciliteiten te delen, omdat er vaak geen toegang is voor externe partijen. </a:t>
            </a:r>
          </a:p>
          <a:p>
            <a:pPr marL="171450" indent="-171450">
              <a:buFont typeface="Wingdings" panose="05000000000000000000" pitchFamily="2" charset="2"/>
              <a:buChar char="§"/>
            </a:pPr>
            <a:r>
              <a:rPr lang="nl-NL" sz="1200" dirty="0">
                <a:solidFill>
                  <a:srgbClr val="012145"/>
                </a:solidFill>
                <a:latin typeface="Avenir Book"/>
              </a:rPr>
              <a:t>Minder kans voor gedeelde faciliteiten, omdat toegang beperkt is en in eerste instantie alleen voor eigen personeel.  </a:t>
            </a:r>
          </a:p>
          <a:p>
            <a:pPr marL="171450" indent="-171450">
              <a:buFont typeface="Wingdings" panose="05000000000000000000" pitchFamily="2" charset="2"/>
              <a:buChar char="§"/>
            </a:pPr>
            <a:r>
              <a:rPr lang="nl-NL" sz="1200" dirty="0">
                <a:solidFill>
                  <a:srgbClr val="012145"/>
                </a:solidFill>
                <a:latin typeface="Avenir Book"/>
              </a:rPr>
              <a:t>Startups en </a:t>
            </a:r>
            <a:r>
              <a:rPr lang="nl-NL" sz="1200" dirty="0" err="1">
                <a:solidFill>
                  <a:srgbClr val="012145"/>
                </a:solidFill>
                <a:latin typeface="Avenir Book"/>
              </a:rPr>
              <a:t>scale</a:t>
            </a:r>
            <a:r>
              <a:rPr lang="nl-NL" sz="1200" dirty="0">
                <a:solidFill>
                  <a:srgbClr val="012145"/>
                </a:solidFill>
                <a:latin typeface="Avenir Book"/>
              </a:rPr>
              <a:t>-ups zijn kwetsbaar voor wegvallende vraag i.v.m. Corona. Dat kan ervoor zorgen dat de vraag naar gedeelde faciliteiten afneemt.</a:t>
            </a:r>
          </a:p>
          <a:p>
            <a:pPr marL="171450" indent="-171450">
              <a:buFont typeface="Wingdings" panose="05000000000000000000" pitchFamily="2" charset="2"/>
              <a:buChar char="§"/>
            </a:pPr>
            <a:r>
              <a:rPr lang="nl-NL" sz="1200" dirty="0">
                <a:solidFill>
                  <a:srgbClr val="012145"/>
                </a:solidFill>
                <a:latin typeface="Avenir Book"/>
              </a:rPr>
              <a:t>Corona kan ervoor zorgen dat financiële ruimte om te kunnen </a:t>
            </a:r>
            <a:r>
              <a:rPr lang="nl-NL" sz="1200" dirty="0" err="1">
                <a:solidFill>
                  <a:srgbClr val="012145"/>
                </a:solidFill>
                <a:latin typeface="Avenir Book"/>
              </a:rPr>
              <a:t>cofinancieren</a:t>
            </a:r>
            <a:r>
              <a:rPr lang="nl-NL" sz="1200" dirty="0">
                <a:solidFill>
                  <a:srgbClr val="012145"/>
                </a:solidFill>
                <a:latin typeface="Avenir Book"/>
              </a:rPr>
              <a:t> in nieuwe apparatuur of faciliteiten sterk verminderd wordt, waardoor de business case niet rond komt</a:t>
            </a:r>
            <a:r>
              <a:rPr lang="nl-NL" sz="1000" dirty="0">
                <a:solidFill>
                  <a:srgbClr val="012145"/>
                </a:solidFill>
                <a:latin typeface="Avenir Book"/>
              </a:rPr>
              <a:t>.</a:t>
            </a:r>
          </a:p>
        </p:txBody>
      </p:sp>
      <p:grpSp>
        <p:nvGrpSpPr>
          <p:cNvPr id="7" name="Groep 6">
            <a:extLst>
              <a:ext uri="{FF2B5EF4-FFF2-40B4-BE49-F238E27FC236}">
                <a16:creationId xmlns:a16="http://schemas.microsoft.com/office/drawing/2014/main" id="{B8877DF0-0340-4682-8936-E97CFDAEACE7}"/>
              </a:ext>
            </a:extLst>
          </p:cNvPr>
          <p:cNvGrpSpPr>
            <a:grpSpLocks noChangeAspect="1"/>
          </p:cNvGrpSpPr>
          <p:nvPr/>
        </p:nvGrpSpPr>
        <p:grpSpPr>
          <a:xfrm>
            <a:off x="2052719" y="2669251"/>
            <a:ext cx="293102" cy="293102"/>
            <a:chOff x="16405463" y="5167174"/>
            <a:chExt cx="3382403" cy="3383280"/>
          </a:xfrm>
          <a:solidFill>
            <a:srgbClr val="729452"/>
          </a:solidFill>
        </p:grpSpPr>
        <p:sp>
          <p:nvSpPr>
            <p:cNvPr id="8" name="Oval 11">
              <a:extLst>
                <a:ext uri="{FF2B5EF4-FFF2-40B4-BE49-F238E27FC236}">
                  <a16:creationId xmlns:a16="http://schemas.microsoft.com/office/drawing/2014/main" id="{5F038F40-7C96-49E2-AE17-1068419C473C}"/>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9" name="Group 36">
              <a:extLst>
                <a:ext uri="{FF2B5EF4-FFF2-40B4-BE49-F238E27FC236}">
                  <a16:creationId xmlns:a16="http://schemas.microsoft.com/office/drawing/2014/main" id="{6B1E2C4C-6F1A-4984-AAC7-FA0523F6E8C4}"/>
                </a:ext>
              </a:extLst>
            </p:cNvPr>
            <p:cNvGrpSpPr/>
            <p:nvPr/>
          </p:nvGrpSpPr>
          <p:grpSpPr>
            <a:xfrm>
              <a:off x="17375646" y="5946552"/>
              <a:ext cx="1524627" cy="1525684"/>
              <a:chOff x="-1587" y="-3175"/>
              <a:chExt cx="3670300" cy="3671888"/>
            </a:xfrm>
            <a:grpFill/>
          </p:grpSpPr>
          <p:sp>
            <p:nvSpPr>
              <p:cNvPr id="10" name="Freeform 24">
                <a:extLst>
                  <a:ext uri="{FF2B5EF4-FFF2-40B4-BE49-F238E27FC236}">
                    <a16:creationId xmlns:a16="http://schemas.microsoft.com/office/drawing/2014/main" id="{7DB1A7B0-1388-48E3-9D1C-83A6F401B878}"/>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1" name="Freeform 25">
                <a:extLst>
                  <a:ext uri="{FF2B5EF4-FFF2-40B4-BE49-F238E27FC236}">
                    <a16:creationId xmlns:a16="http://schemas.microsoft.com/office/drawing/2014/main" id="{4E1BC37A-C26B-4EC9-9DB6-16FBEA01CBC5}"/>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12" name="Groep 11">
            <a:extLst>
              <a:ext uri="{FF2B5EF4-FFF2-40B4-BE49-F238E27FC236}">
                <a16:creationId xmlns:a16="http://schemas.microsoft.com/office/drawing/2014/main" id="{1C62267D-76D2-4984-80F4-CB0092ED9C1F}"/>
              </a:ext>
            </a:extLst>
          </p:cNvPr>
          <p:cNvGrpSpPr>
            <a:grpSpLocks noChangeAspect="1"/>
          </p:cNvGrpSpPr>
          <p:nvPr/>
        </p:nvGrpSpPr>
        <p:grpSpPr>
          <a:xfrm>
            <a:off x="2052719" y="3489289"/>
            <a:ext cx="293102" cy="293102"/>
            <a:chOff x="16405463" y="5167174"/>
            <a:chExt cx="3382403" cy="3383280"/>
          </a:xfrm>
          <a:solidFill>
            <a:srgbClr val="729452"/>
          </a:solidFill>
        </p:grpSpPr>
        <p:sp>
          <p:nvSpPr>
            <p:cNvPr id="13" name="Oval 11">
              <a:extLst>
                <a:ext uri="{FF2B5EF4-FFF2-40B4-BE49-F238E27FC236}">
                  <a16:creationId xmlns:a16="http://schemas.microsoft.com/office/drawing/2014/main" id="{99F9B84D-35A9-4F0A-8265-590632B780D6}"/>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14" name="Group 36">
              <a:extLst>
                <a:ext uri="{FF2B5EF4-FFF2-40B4-BE49-F238E27FC236}">
                  <a16:creationId xmlns:a16="http://schemas.microsoft.com/office/drawing/2014/main" id="{B2A79839-4169-4C26-A407-E90CD6007A41}"/>
                </a:ext>
              </a:extLst>
            </p:cNvPr>
            <p:cNvGrpSpPr/>
            <p:nvPr/>
          </p:nvGrpSpPr>
          <p:grpSpPr>
            <a:xfrm>
              <a:off x="17375646" y="5946552"/>
              <a:ext cx="1524627" cy="1525684"/>
              <a:chOff x="-1587" y="-3175"/>
              <a:chExt cx="3670300" cy="3671888"/>
            </a:xfrm>
            <a:grpFill/>
          </p:grpSpPr>
          <p:sp>
            <p:nvSpPr>
              <p:cNvPr id="15" name="Freeform 24">
                <a:extLst>
                  <a:ext uri="{FF2B5EF4-FFF2-40B4-BE49-F238E27FC236}">
                    <a16:creationId xmlns:a16="http://schemas.microsoft.com/office/drawing/2014/main" id="{807262F4-1EB1-43B3-A84C-13443771F613}"/>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6" name="Freeform 25">
                <a:extLst>
                  <a:ext uri="{FF2B5EF4-FFF2-40B4-BE49-F238E27FC236}">
                    <a16:creationId xmlns:a16="http://schemas.microsoft.com/office/drawing/2014/main" id="{8E3DF6D1-E9E6-4273-81AF-7DCFDBCE11F8}"/>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17" name="Groep 16">
            <a:extLst>
              <a:ext uri="{FF2B5EF4-FFF2-40B4-BE49-F238E27FC236}">
                <a16:creationId xmlns:a16="http://schemas.microsoft.com/office/drawing/2014/main" id="{8E637C0C-AE57-4F54-8B68-1B8D667B0B33}"/>
              </a:ext>
            </a:extLst>
          </p:cNvPr>
          <p:cNvGrpSpPr>
            <a:grpSpLocks noChangeAspect="1"/>
          </p:cNvGrpSpPr>
          <p:nvPr/>
        </p:nvGrpSpPr>
        <p:grpSpPr>
          <a:xfrm>
            <a:off x="2052719" y="4116311"/>
            <a:ext cx="293102" cy="293102"/>
            <a:chOff x="16405463" y="5167174"/>
            <a:chExt cx="3382403" cy="3383280"/>
          </a:xfrm>
          <a:solidFill>
            <a:srgbClr val="729452"/>
          </a:solidFill>
        </p:grpSpPr>
        <p:sp>
          <p:nvSpPr>
            <p:cNvPr id="18" name="Oval 11">
              <a:extLst>
                <a:ext uri="{FF2B5EF4-FFF2-40B4-BE49-F238E27FC236}">
                  <a16:creationId xmlns:a16="http://schemas.microsoft.com/office/drawing/2014/main" id="{80850469-90DB-4295-9402-4841A04351BC}"/>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19" name="Group 36">
              <a:extLst>
                <a:ext uri="{FF2B5EF4-FFF2-40B4-BE49-F238E27FC236}">
                  <a16:creationId xmlns:a16="http://schemas.microsoft.com/office/drawing/2014/main" id="{1CCE8437-4C73-427E-A506-30062B79E5B6}"/>
                </a:ext>
              </a:extLst>
            </p:cNvPr>
            <p:cNvGrpSpPr/>
            <p:nvPr/>
          </p:nvGrpSpPr>
          <p:grpSpPr>
            <a:xfrm>
              <a:off x="17375646" y="5946552"/>
              <a:ext cx="1524627" cy="1525684"/>
              <a:chOff x="-1587" y="-3175"/>
              <a:chExt cx="3670300" cy="3671888"/>
            </a:xfrm>
            <a:grpFill/>
          </p:grpSpPr>
          <p:sp>
            <p:nvSpPr>
              <p:cNvPr id="20" name="Freeform 24">
                <a:extLst>
                  <a:ext uri="{FF2B5EF4-FFF2-40B4-BE49-F238E27FC236}">
                    <a16:creationId xmlns:a16="http://schemas.microsoft.com/office/drawing/2014/main" id="{D510905A-CCB1-4147-9535-39D46BB279B8}"/>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21" name="Freeform 25">
                <a:extLst>
                  <a:ext uri="{FF2B5EF4-FFF2-40B4-BE49-F238E27FC236}">
                    <a16:creationId xmlns:a16="http://schemas.microsoft.com/office/drawing/2014/main" id="{F5BDADDA-C7AF-498A-A0BE-94F0D61257E7}"/>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sp>
        <p:nvSpPr>
          <p:cNvPr id="22" name="Tekstvak 21">
            <a:extLst>
              <a:ext uri="{FF2B5EF4-FFF2-40B4-BE49-F238E27FC236}">
                <a16:creationId xmlns:a16="http://schemas.microsoft.com/office/drawing/2014/main" id="{F4DEF58E-A4BA-40A7-B665-53B8AC534F23}"/>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19</a:t>
            </a:r>
          </a:p>
        </p:txBody>
      </p:sp>
    </p:spTree>
    <p:extLst>
      <p:ext uri="{BB962C8B-B14F-4D97-AF65-F5344CB8AC3E}">
        <p14:creationId xmlns:p14="http://schemas.microsoft.com/office/powerpoint/2010/main" val="952415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6DB8A54-12C7-49B6-B47B-A4164EB41EA7}"/>
              </a:ext>
            </a:extLst>
          </p:cNvPr>
          <p:cNvSpPr>
            <a:spLocks noGrp="1"/>
          </p:cNvSpPr>
          <p:nvPr>
            <p:ph type="subTitle" idx="16"/>
          </p:nvPr>
        </p:nvSpPr>
        <p:spPr>
          <a:xfrm>
            <a:off x="838200" y="1093137"/>
            <a:ext cx="10515600" cy="607213"/>
          </a:xfrm>
        </p:spPr>
        <p:txBody>
          <a:bodyPr>
            <a:normAutofit lnSpcReduction="10000"/>
          </a:bodyPr>
          <a:lstStyle/>
          <a:p>
            <a:r>
              <a:rPr lang="nl-NL" dirty="0"/>
              <a:t>Mijlpalen en Prestaties</a:t>
            </a:r>
          </a:p>
        </p:txBody>
      </p:sp>
      <p:sp>
        <p:nvSpPr>
          <p:cNvPr id="4" name="Tijdelijke aanduiding voor tekst 3">
            <a:extLst>
              <a:ext uri="{FF2B5EF4-FFF2-40B4-BE49-F238E27FC236}">
                <a16:creationId xmlns:a16="http://schemas.microsoft.com/office/drawing/2014/main" id="{DDA57164-7B18-4CAA-9050-8399C40EB6FF}"/>
              </a:ext>
            </a:extLst>
          </p:cNvPr>
          <p:cNvSpPr>
            <a:spLocks noGrp="1"/>
          </p:cNvSpPr>
          <p:nvPr>
            <p:ph type="body" sz="quarter" idx="17"/>
          </p:nvPr>
        </p:nvSpPr>
        <p:spPr>
          <a:xfrm>
            <a:off x="809227" y="198781"/>
            <a:ext cx="10515600" cy="928135"/>
          </a:xfrm>
        </p:spPr>
        <p:txBody>
          <a:bodyPr/>
          <a:lstStyle/>
          <a:p>
            <a:r>
              <a:rPr lang="nl-NL" dirty="0"/>
              <a:t>3A Fondsen &amp; Innovatie</a:t>
            </a:r>
          </a:p>
        </p:txBody>
      </p:sp>
      <p:graphicFrame>
        <p:nvGraphicFramePr>
          <p:cNvPr id="5" name="Tabel 4">
            <a:extLst>
              <a:ext uri="{FF2B5EF4-FFF2-40B4-BE49-F238E27FC236}">
                <a16:creationId xmlns:a16="http://schemas.microsoft.com/office/drawing/2014/main" id="{828CBA58-48D6-4C56-A771-C723398145DA}"/>
              </a:ext>
            </a:extLst>
          </p:cNvPr>
          <p:cNvGraphicFramePr>
            <a:graphicFrameLocks noGrp="1"/>
          </p:cNvGraphicFramePr>
          <p:nvPr>
            <p:extLst>
              <p:ext uri="{D42A27DB-BD31-4B8C-83A1-F6EECF244321}">
                <p14:modId xmlns:p14="http://schemas.microsoft.com/office/powerpoint/2010/main" val="1720638281"/>
              </p:ext>
            </p:extLst>
          </p:nvPr>
        </p:nvGraphicFramePr>
        <p:xfrm>
          <a:off x="657665" y="3632879"/>
          <a:ext cx="10876671" cy="2167102"/>
        </p:xfrm>
        <a:graphic>
          <a:graphicData uri="http://schemas.openxmlformats.org/drawingml/2006/table">
            <a:tbl>
              <a:tblPr firstRow="1" bandRow="1">
                <a:tableStyleId>{93296810-A885-4BE3-A3E7-6D5BEEA58F35}</a:tableStyleId>
              </a:tblPr>
              <a:tblGrid>
                <a:gridCol w="2918048">
                  <a:extLst>
                    <a:ext uri="{9D8B030D-6E8A-4147-A177-3AD203B41FA5}">
                      <a16:colId xmlns:a16="http://schemas.microsoft.com/office/drawing/2014/main" val="717197895"/>
                    </a:ext>
                  </a:extLst>
                </a:gridCol>
                <a:gridCol w="2033517">
                  <a:extLst>
                    <a:ext uri="{9D8B030D-6E8A-4147-A177-3AD203B41FA5}">
                      <a16:colId xmlns:a16="http://schemas.microsoft.com/office/drawing/2014/main" val="4253634156"/>
                    </a:ext>
                  </a:extLst>
                </a:gridCol>
                <a:gridCol w="1091821">
                  <a:extLst>
                    <a:ext uri="{9D8B030D-6E8A-4147-A177-3AD203B41FA5}">
                      <a16:colId xmlns:a16="http://schemas.microsoft.com/office/drawing/2014/main" val="693383337"/>
                    </a:ext>
                  </a:extLst>
                </a:gridCol>
                <a:gridCol w="4833285">
                  <a:extLst>
                    <a:ext uri="{9D8B030D-6E8A-4147-A177-3AD203B41FA5}">
                      <a16:colId xmlns:a16="http://schemas.microsoft.com/office/drawing/2014/main" val="581625587"/>
                    </a:ext>
                  </a:extLst>
                </a:gridCol>
              </a:tblGrid>
              <a:tr h="333222">
                <a:tc>
                  <a:txBody>
                    <a:bodyPr/>
                    <a:lstStyle/>
                    <a:p>
                      <a:r>
                        <a:rPr lang="nl-NL" sz="1400" baseline="0" dirty="0">
                          <a:latin typeface="Avenir Book"/>
                        </a:rPr>
                        <a:t>Prestaties </a:t>
                      </a:r>
                      <a:r>
                        <a:rPr lang="nl-NL" sz="1400" dirty="0">
                          <a:latin typeface="Avenir Book"/>
                        </a:rPr>
                        <a:t>Fondsen</a:t>
                      </a:r>
                    </a:p>
                  </a:txBody>
                  <a:tcPr/>
                </a:tc>
                <a:tc>
                  <a:txBody>
                    <a:bodyPr/>
                    <a:lstStyle/>
                    <a:p>
                      <a:r>
                        <a:rPr lang="nl-NL" sz="1400" dirty="0">
                          <a:latin typeface="Avenir Book"/>
                        </a:rPr>
                        <a:t>Streefwaarde (einde RD)</a:t>
                      </a:r>
                    </a:p>
                  </a:txBody>
                  <a:tcPr/>
                </a:tc>
                <a:tc>
                  <a:txBody>
                    <a:bodyPr/>
                    <a:lstStyle/>
                    <a:p>
                      <a:r>
                        <a:rPr lang="nl-NL" sz="1400" dirty="0">
                          <a:latin typeface="Avenir Book"/>
                        </a:rPr>
                        <a:t>Status 2020</a:t>
                      </a:r>
                    </a:p>
                  </a:txBody>
                  <a:tcPr/>
                </a:tc>
                <a:tc>
                  <a:txBody>
                    <a:bodyPr/>
                    <a:lstStyle/>
                    <a:p>
                      <a:r>
                        <a:rPr lang="nl-NL" sz="1400" dirty="0">
                          <a:latin typeface="Avenir Book"/>
                        </a:rPr>
                        <a:t>Toelichting</a:t>
                      </a:r>
                    </a:p>
                  </a:txBody>
                  <a:tcPr/>
                </a:tc>
                <a:extLst>
                  <a:ext uri="{0D108BD9-81ED-4DB2-BD59-A6C34878D82A}">
                    <a16:rowId xmlns:a16="http://schemas.microsoft.com/office/drawing/2014/main" val="1312429996"/>
                  </a:ext>
                </a:extLst>
              </a:tr>
              <a:tr h="370840">
                <a:tc>
                  <a:txBody>
                    <a:bodyPr/>
                    <a:lstStyle/>
                    <a:p>
                      <a:pPr>
                        <a:spcAft>
                          <a:spcPts val="0"/>
                        </a:spcAft>
                      </a:pPr>
                      <a:r>
                        <a:rPr lang="nl-NL" sz="1200" dirty="0">
                          <a:solidFill>
                            <a:srgbClr val="012145"/>
                          </a:solidFill>
                          <a:effectLst/>
                          <a:latin typeface="Avenir Book"/>
                          <a:ea typeface="Calibri" panose="020F0502020204030204" pitchFamily="34" charset="0"/>
                          <a:cs typeface="Times New Roman" panose="02020603050405020304" pitchFamily="18" charset="0"/>
                        </a:rPr>
                        <a:t>Aantal contracten gesloten over het delen van apparatuur en faciliteiten</a:t>
                      </a:r>
                      <a:endParaRPr lang="nl-NL" sz="1200" dirty="0">
                        <a:solidFill>
                          <a:srgbClr val="012145"/>
                        </a:solidFill>
                        <a:effectLst/>
                        <a:latin typeface="Avenir Book"/>
                        <a:ea typeface="Times New Roman" panose="02020603050405020304" pitchFamily="18" charset="0"/>
                        <a:cs typeface="Times New Roman" panose="02020603050405020304" pitchFamily="18" charset="0"/>
                      </a:endParaRPr>
                    </a:p>
                  </a:txBody>
                  <a:tcPr marL="68580" marR="68580" marT="0" marB="0">
                    <a:solidFill>
                      <a:srgbClr val="D7EACC"/>
                    </a:solidFill>
                  </a:tcPr>
                </a:tc>
                <a:tc>
                  <a:txBody>
                    <a:bodyPr/>
                    <a:lstStyle/>
                    <a:p>
                      <a:r>
                        <a:rPr lang="nl-NL" sz="1200" dirty="0">
                          <a:solidFill>
                            <a:srgbClr val="012145"/>
                          </a:solidFill>
                          <a:latin typeface="Avenir Book"/>
                        </a:rPr>
                        <a:t>20</a:t>
                      </a:r>
                    </a:p>
                  </a:txBody>
                  <a:tcPr>
                    <a:solidFill>
                      <a:srgbClr val="D7EACC"/>
                    </a:solidFill>
                  </a:tcPr>
                </a:tc>
                <a:tc>
                  <a:txBody>
                    <a:bodyPr/>
                    <a:lstStyle/>
                    <a:p>
                      <a:r>
                        <a:rPr lang="nl-NL" sz="1200" dirty="0">
                          <a:solidFill>
                            <a:srgbClr val="012145"/>
                          </a:solidFill>
                          <a:latin typeface="Avenir Book"/>
                        </a:rPr>
                        <a:t>4</a:t>
                      </a:r>
                    </a:p>
                  </a:txBody>
                  <a:tcPr>
                    <a:solidFill>
                      <a:srgbClr val="D7EACC"/>
                    </a:solidFill>
                  </a:tcPr>
                </a:tc>
                <a:tc>
                  <a:txBody>
                    <a:bodyPr/>
                    <a:lstStyle/>
                    <a:p>
                      <a:r>
                        <a:rPr lang="nl-NL" sz="1200" dirty="0">
                          <a:solidFill>
                            <a:srgbClr val="012145"/>
                          </a:solidFill>
                          <a:latin typeface="Avenir Book"/>
                        </a:rPr>
                        <a:t>Streefwaarde aangepast (was 10) naar meer reële ambitie</a:t>
                      </a:r>
                    </a:p>
                  </a:txBody>
                  <a:tcPr>
                    <a:solidFill>
                      <a:srgbClr val="D7EACC"/>
                    </a:solidFill>
                  </a:tcPr>
                </a:tc>
                <a:extLst>
                  <a:ext uri="{0D108BD9-81ED-4DB2-BD59-A6C34878D82A}">
                    <a16:rowId xmlns:a16="http://schemas.microsoft.com/office/drawing/2014/main" val="3294710096"/>
                  </a:ext>
                </a:extLst>
              </a:tr>
              <a:tr h="370840">
                <a:tc>
                  <a:txBody>
                    <a:bodyPr/>
                    <a:lstStyle/>
                    <a:p>
                      <a:r>
                        <a:rPr lang="nl-NL" sz="1200" kern="1200" dirty="0">
                          <a:solidFill>
                            <a:srgbClr val="012145"/>
                          </a:solidFill>
                          <a:effectLst/>
                          <a:latin typeface="Avenir Book"/>
                          <a:ea typeface="+mn-ea"/>
                          <a:cs typeface="+mn-cs"/>
                        </a:rPr>
                        <a:t>Volume nieuwe investeringen gedeelde faciliteiten </a:t>
                      </a:r>
                      <a:endParaRPr lang="nl-NL" sz="1200" kern="1200" dirty="0">
                        <a:solidFill>
                          <a:srgbClr val="012145"/>
                        </a:solidFill>
                        <a:latin typeface="Avenir Book"/>
                      </a:endParaRPr>
                    </a:p>
                  </a:txBody>
                  <a:tcPr/>
                </a:tc>
                <a:tc>
                  <a:txBody>
                    <a:bodyPr/>
                    <a:lstStyle/>
                    <a:p>
                      <a:r>
                        <a:rPr lang="nl-NL" sz="1200" dirty="0">
                          <a:solidFill>
                            <a:srgbClr val="012145"/>
                          </a:solidFill>
                          <a:latin typeface="Avenir Book"/>
                        </a:rPr>
                        <a:t>14 </a:t>
                      </a:r>
                      <a:r>
                        <a:rPr lang="nl-NL" sz="1200" dirty="0" err="1">
                          <a:solidFill>
                            <a:srgbClr val="012145"/>
                          </a:solidFill>
                          <a:latin typeface="Avenir Book"/>
                        </a:rPr>
                        <a:t>mln</a:t>
                      </a:r>
                      <a:endParaRPr lang="nl-NL" sz="1200" dirty="0">
                        <a:solidFill>
                          <a:srgbClr val="012145"/>
                        </a:solidFill>
                        <a:latin typeface="Avenir Book"/>
                      </a:endParaRPr>
                    </a:p>
                  </a:txBody>
                  <a:tcPr/>
                </a:tc>
                <a:tc>
                  <a:txBody>
                    <a:bodyPr/>
                    <a:lstStyle/>
                    <a:p>
                      <a:r>
                        <a:rPr lang="nl-NL" sz="1200" i="0" dirty="0">
                          <a:solidFill>
                            <a:srgbClr val="012145"/>
                          </a:solidFill>
                          <a:latin typeface="Avenir Book"/>
                        </a:rPr>
                        <a:t>0</a:t>
                      </a:r>
                    </a:p>
                  </a:txBody>
                  <a:tcPr/>
                </a:tc>
                <a:tc>
                  <a:txBody>
                    <a:bodyPr/>
                    <a:lstStyle/>
                    <a:p>
                      <a:r>
                        <a:rPr lang="nl-NL" sz="1200" dirty="0">
                          <a:solidFill>
                            <a:srgbClr val="012145"/>
                          </a:solidFill>
                          <a:latin typeface="Avenir Book"/>
                        </a:rPr>
                        <a:t>Streefwaarde aangepast (was 30): 7 </a:t>
                      </a:r>
                      <a:r>
                        <a:rPr lang="nl-NL" sz="1200" dirty="0" err="1">
                          <a:solidFill>
                            <a:srgbClr val="012145"/>
                          </a:solidFill>
                          <a:latin typeface="Avenir Book"/>
                        </a:rPr>
                        <a:t>milj</a:t>
                      </a:r>
                      <a:r>
                        <a:rPr lang="nl-NL" sz="1200" dirty="0">
                          <a:solidFill>
                            <a:srgbClr val="012145"/>
                          </a:solidFill>
                          <a:latin typeface="Avenir Book"/>
                        </a:rPr>
                        <a:t>. in Fonds met 50% cofinanciering</a:t>
                      </a:r>
                    </a:p>
                  </a:txBody>
                  <a:tcPr/>
                </a:tc>
                <a:extLst>
                  <a:ext uri="{0D108BD9-81ED-4DB2-BD59-A6C34878D82A}">
                    <a16:rowId xmlns:a16="http://schemas.microsoft.com/office/drawing/2014/main" val="1440012466"/>
                  </a:ext>
                </a:extLst>
              </a:tr>
              <a:tr h="403757">
                <a:tc>
                  <a:txBody>
                    <a:bodyPr/>
                    <a:lstStyle/>
                    <a:p>
                      <a:r>
                        <a:rPr lang="nl-NL" sz="1200" kern="1200" dirty="0">
                          <a:solidFill>
                            <a:srgbClr val="012145"/>
                          </a:solidFill>
                          <a:effectLst/>
                          <a:latin typeface="Avenir Book"/>
                          <a:ea typeface="+mn-ea"/>
                          <a:cs typeface="+mn-cs"/>
                        </a:rPr>
                        <a:t>Volume nieuwe investeringen onderzoeksapparatuur </a:t>
                      </a:r>
                      <a:endParaRPr lang="nl-NL" sz="1200" kern="1200" dirty="0">
                        <a:solidFill>
                          <a:srgbClr val="012145"/>
                        </a:solidFill>
                        <a:latin typeface="Avenir Book"/>
                      </a:endParaRPr>
                    </a:p>
                  </a:txBody>
                  <a:tcPr>
                    <a:solidFill>
                      <a:srgbClr val="D7EACC"/>
                    </a:solidFill>
                  </a:tcPr>
                </a:tc>
                <a:tc>
                  <a:txBody>
                    <a:bodyPr/>
                    <a:lstStyle/>
                    <a:p>
                      <a:r>
                        <a:rPr lang="nl-NL" sz="1200" dirty="0">
                          <a:solidFill>
                            <a:srgbClr val="012145"/>
                          </a:solidFill>
                          <a:latin typeface="Avenir Book"/>
                        </a:rPr>
                        <a:t>14 </a:t>
                      </a:r>
                      <a:r>
                        <a:rPr lang="nl-NL" sz="1200" dirty="0" err="1">
                          <a:solidFill>
                            <a:srgbClr val="012145"/>
                          </a:solidFill>
                          <a:latin typeface="Avenir Book"/>
                        </a:rPr>
                        <a:t>mln</a:t>
                      </a:r>
                      <a:endParaRPr lang="nl-NL" sz="1200" dirty="0">
                        <a:solidFill>
                          <a:srgbClr val="012145"/>
                        </a:solidFill>
                        <a:latin typeface="Avenir Book"/>
                      </a:endParaRPr>
                    </a:p>
                  </a:txBody>
                  <a:tcPr>
                    <a:solidFill>
                      <a:srgbClr val="D7EACC"/>
                    </a:solidFill>
                  </a:tcPr>
                </a:tc>
                <a:tc>
                  <a:txBody>
                    <a:bodyPr/>
                    <a:lstStyle/>
                    <a:p>
                      <a:r>
                        <a:rPr lang="nl-NL" sz="1200" dirty="0">
                          <a:solidFill>
                            <a:srgbClr val="012145"/>
                          </a:solidFill>
                          <a:latin typeface="Avenir Book"/>
                        </a:rPr>
                        <a:t>1,9</a:t>
                      </a:r>
                    </a:p>
                  </a:txBody>
                  <a:tcPr>
                    <a:solidFill>
                      <a:srgbClr val="D7EACC"/>
                    </a:solidFill>
                  </a:tcPr>
                </a:tc>
                <a:tc>
                  <a:txBody>
                    <a:bodyPr/>
                    <a:lstStyle/>
                    <a:p>
                      <a:r>
                        <a:rPr lang="nl-NL" sz="1200" dirty="0">
                          <a:solidFill>
                            <a:srgbClr val="012145"/>
                          </a:solidFill>
                          <a:latin typeface="Avenir Book"/>
                        </a:rPr>
                        <a:t>Streefwaarde aangepast (was :10)  7 </a:t>
                      </a:r>
                      <a:r>
                        <a:rPr lang="nl-NL" sz="1200" dirty="0" err="1">
                          <a:solidFill>
                            <a:srgbClr val="012145"/>
                          </a:solidFill>
                          <a:latin typeface="Avenir Book"/>
                        </a:rPr>
                        <a:t>milj</a:t>
                      </a:r>
                      <a:r>
                        <a:rPr lang="nl-NL" sz="1200" dirty="0">
                          <a:solidFill>
                            <a:srgbClr val="012145"/>
                          </a:solidFill>
                          <a:latin typeface="Avenir Book"/>
                        </a:rPr>
                        <a:t>. in fonds met 50% cofinanciering</a:t>
                      </a:r>
                    </a:p>
                  </a:txBody>
                  <a:tcPr>
                    <a:solidFill>
                      <a:srgbClr val="D7EACC"/>
                    </a:solidFill>
                  </a:tcPr>
                </a:tc>
                <a:extLst>
                  <a:ext uri="{0D108BD9-81ED-4DB2-BD59-A6C34878D82A}">
                    <a16:rowId xmlns:a16="http://schemas.microsoft.com/office/drawing/2014/main" val="3234371965"/>
                  </a:ext>
                </a:extLst>
              </a:tr>
              <a:tr h="0">
                <a:tc>
                  <a:txBody>
                    <a:bodyPr/>
                    <a:lstStyle/>
                    <a:p>
                      <a:pPr marL="72000" algn="l" fontAlgn="b"/>
                      <a:r>
                        <a:rPr lang="nl-NL" sz="1200" b="0" i="0" u="none" strike="noStrike" dirty="0">
                          <a:solidFill>
                            <a:srgbClr val="002060"/>
                          </a:solidFill>
                          <a:effectLst/>
                          <a:latin typeface="Avenir Book"/>
                        </a:rPr>
                        <a:t>aantal externe partijen op SRF-apparatuur</a:t>
                      </a:r>
                    </a:p>
                  </a:txBody>
                  <a:tcPr marL="0" marR="0" marT="0" marB="0"/>
                </a:tc>
                <a:tc>
                  <a:txBody>
                    <a:bodyPr/>
                    <a:lstStyle/>
                    <a:p>
                      <a:r>
                        <a:rPr lang="nl-NL" sz="1200" dirty="0">
                          <a:solidFill>
                            <a:srgbClr val="012145"/>
                          </a:solidFill>
                          <a:latin typeface="Avenir Book"/>
                        </a:rPr>
                        <a:t>100</a:t>
                      </a:r>
                    </a:p>
                  </a:txBody>
                  <a:tcPr/>
                </a:tc>
                <a:tc>
                  <a:txBody>
                    <a:bodyPr/>
                    <a:lstStyle/>
                    <a:p>
                      <a:r>
                        <a:rPr lang="nl-NL" sz="1200" dirty="0">
                          <a:solidFill>
                            <a:srgbClr val="012145"/>
                          </a:solidFill>
                          <a:latin typeface="Avenir Book"/>
                        </a:rPr>
                        <a:t>43</a:t>
                      </a:r>
                    </a:p>
                  </a:txBody>
                  <a:tcPr/>
                </a:tc>
                <a:tc>
                  <a:txBody>
                    <a:bodyPr/>
                    <a:lstStyle/>
                    <a:p>
                      <a:r>
                        <a:rPr lang="nl-NL" sz="1200" dirty="0">
                          <a:solidFill>
                            <a:srgbClr val="012145"/>
                          </a:solidFill>
                          <a:latin typeface="Avenir Book"/>
                        </a:rPr>
                        <a:t>Toegevoegde indicator: geeft inzicht in gebruik van SRF door ondernemers</a:t>
                      </a:r>
                    </a:p>
                  </a:txBody>
                  <a:tcPr/>
                </a:tc>
                <a:extLst>
                  <a:ext uri="{0D108BD9-81ED-4DB2-BD59-A6C34878D82A}">
                    <a16:rowId xmlns:a16="http://schemas.microsoft.com/office/drawing/2014/main" val="3740607278"/>
                  </a:ext>
                </a:extLst>
              </a:tr>
              <a:tr h="133930">
                <a:tc>
                  <a:txBody>
                    <a:bodyPr/>
                    <a:lstStyle/>
                    <a:p>
                      <a:pPr marL="72000" algn="l" fontAlgn="b"/>
                      <a:r>
                        <a:rPr lang="nl-NL" sz="1200" b="0" i="0" u="none" strike="noStrike" dirty="0">
                          <a:solidFill>
                            <a:srgbClr val="002060"/>
                          </a:solidFill>
                          <a:effectLst/>
                          <a:latin typeface="Avenir Book"/>
                        </a:rPr>
                        <a:t>aantal unieke bezoekers zoekmachine</a:t>
                      </a:r>
                    </a:p>
                  </a:txBody>
                  <a:tcPr marL="0" marR="0" marT="0" marB="0" anchor="b">
                    <a:solidFill>
                      <a:srgbClr val="D7EACC"/>
                    </a:solidFill>
                  </a:tcPr>
                </a:tc>
                <a:tc>
                  <a:txBody>
                    <a:bodyPr/>
                    <a:lstStyle/>
                    <a:p>
                      <a:r>
                        <a:rPr lang="nl-NL" sz="1200" dirty="0">
                          <a:solidFill>
                            <a:srgbClr val="012145"/>
                          </a:solidFill>
                          <a:latin typeface="Avenir Book"/>
                        </a:rPr>
                        <a:t>5000 per jaar</a:t>
                      </a:r>
                    </a:p>
                  </a:txBody>
                  <a:tcPr>
                    <a:solidFill>
                      <a:srgbClr val="D7EACC"/>
                    </a:solidFill>
                  </a:tcPr>
                </a:tc>
                <a:tc>
                  <a:txBody>
                    <a:bodyPr/>
                    <a:lstStyle/>
                    <a:p>
                      <a:r>
                        <a:rPr lang="nl-NL" sz="1200" dirty="0">
                          <a:solidFill>
                            <a:srgbClr val="012145"/>
                          </a:solidFill>
                          <a:latin typeface="Avenir Book"/>
                        </a:rPr>
                        <a:t>3000</a:t>
                      </a:r>
                    </a:p>
                  </a:txBody>
                  <a:tcPr>
                    <a:solidFill>
                      <a:srgbClr val="D7EACC"/>
                    </a:solidFill>
                  </a:tcPr>
                </a:tc>
                <a:tc>
                  <a:txBody>
                    <a:bodyPr/>
                    <a:lstStyle/>
                    <a:p>
                      <a:r>
                        <a:rPr lang="nl-NL" sz="1200" dirty="0">
                          <a:solidFill>
                            <a:srgbClr val="012145"/>
                          </a:solidFill>
                          <a:latin typeface="Avenir Book"/>
                        </a:rPr>
                        <a:t>Toegevoegde indicator: geeft inzicht in potentieel gebruik van SRF</a:t>
                      </a:r>
                    </a:p>
                  </a:txBody>
                  <a:tcPr>
                    <a:solidFill>
                      <a:srgbClr val="D7EACC"/>
                    </a:solidFill>
                  </a:tcPr>
                </a:tc>
                <a:extLst>
                  <a:ext uri="{0D108BD9-81ED-4DB2-BD59-A6C34878D82A}">
                    <a16:rowId xmlns:a16="http://schemas.microsoft.com/office/drawing/2014/main" val="2213331078"/>
                  </a:ext>
                </a:extLst>
              </a:tr>
            </a:tbl>
          </a:graphicData>
        </a:graphic>
      </p:graphicFrame>
      <p:graphicFrame>
        <p:nvGraphicFramePr>
          <p:cNvPr id="6" name="Tijdelijke aanduiding voor inhoud 4">
            <a:extLst>
              <a:ext uri="{FF2B5EF4-FFF2-40B4-BE49-F238E27FC236}">
                <a16:creationId xmlns:a16="http://schemas.microsoft.com/office/drawing/2014/main" id="{A17E50D5-86E9-4DF4-AC01-E00AB20C572A}"/>
              </a:ext>
            </a:extLst>
          </p:cNvPr>
          <p:cNvGraphicFramePr>
            <a:graphicFrameLocks noGrp="1"/>
          </p:cNvGraphicFramePr>
          <p:nvPr>
            <p:ph idx="1"/>
            <p:extLst>
              <p:ext uri="{D42A27DB-BD31-4B8C-83A1-F6EECF244321}">
                <p14:modId xmlns:p14="http://schemas.microsoft.com/office/powerpoint/2010/main" val="1650555666"/>
              </p:ext>
            </p:extLst>
          </p:nvPr>
        </p:nvGraphicFramePr>
        <p:xfrm>
          <a:off x="657666" y="1667342"/>
          <a:ext cx="10876670" cy="1894257"/>
        </p:xfrm>
        <a:graphic>
          <a:graphicData uri="http://schemas.openxmlformats.org/drawingml/2006/table">
            <a:tbl>
              <a:tblPr firstRow="1" bandRow="1">
                <a:tableStyleId>{93296810-A885-4BE3-A3E7-6D5BEEA58F35}</a:tableStyleId>
              </a:tblPr>
              <a:tblGrid>
                <a:gridCol w="7271684">
                  <a:extLst>
                    <a:ext uri="{9D8B030D-6E8A-4147-A177-3AD203B41FA5}">
                      <a16:colId xmlns:a16="http://schemas.microsoft.com/office/drawing/2014/main" val="1032306165"/>
                    </a:ext>
                  </a:extLst>
                </a:gridCol>
                <a:gridCol w="2593074">
                  <a:extLst>
                    <a:ext uri="{9D8B030D-6E8A-4147-A177-3AD203B41FA5}">
                      <a16:colId xmlns:a16="http://schemas.microsoft.com/office/drawing/2014/main" val="3145370027"/>
                    </a:ext>
                  </a:extLst>
                </a:gridCol>
                <a:gridCol w="1011912">
                  <a:extLst>
                    <a:ext uri="{9D8B030D-6E8A-4147-A177-3AD203B41FA5}">
                      <a16:colId xmlns:a16="http://schemas.microsoft.com/office/drawing/2014/main" val="3217607972"/>
                    </a:ext>
                  </a:extLst>
                </a:gridCol>
              </a:tblGrid>
              <a:tr h="293667">
                <a:tc>
                  <a:txBody>
                    <a:bodyPr/>
                    <a:lstStyle/>
                    <a:p>
                      <a:r>
                        <a:rPr lang="nl-NL" sz="1400" dirty="0">
                          <a:solidFill>
                            <a:schemeClr val="tx1"/>
                          </a:solidFill>
                          <a:latin typeface="Avenir Book"/>
                        </a:rPr>
                        <a:t>Uitgevoerde activiteiten Fondsen</a:t>
                      </a:r>
                    </a:p>
                  </a:txBody>
                  <a:tcPr/>
                </a:tc>
                <a:tc>
                  <a:txBody>
                    <a:bodyPr/>
                    <a:lstStyle/>
                    <a:p>
                      <a:r>
                        <a:rPr lang="nl-NL" sz="1400" dirty="0">
                          <a:solidFill>
                            <a:schemeClr val="tx1"/>
                          </a:solidFill>
                          <a:latin typeface="Avenir Book"/>
                        </a:rPr>
                        <a:t>Mijlpalen Fondsen</a:t>
                      </a:r>
                    </a:p>
                  </a:txBody>
                  <a:tcPr/>
                </a:tc>
                <a:tc>
                  <a:txBody>
                    <a:bodyPr/>
                    <a:lstStyle/>
                    <a:p>
                      <a:r>
                        <a:rPr lang="nl-NL" sz="1400" dirty="0">
                          <a:solidFill>
                            <a:schemeClr val="tx1"/>
                          </a:solidFill>
                          <a:latin typeface="Avenir Book"/>
                        </a:rPr>
                        <a:t>Voortgang</a:t>
                      </a:r>
                    </a:p>
                  </a:txBody>
                  <a:tcPr/>
                </a:tc>
                <a:extLst>
                  <a:ext uri="{0D108BD9-81ED-4DB2-BD59-A6C34878D82A}">
                    <a16:rowId xmlns:a16="http://schemas.microsoft.com/office/drawing/2014/main" val="322595574"/>
                  </a:ext>
                </a:extLst>
              </a:tr>
              <a:tr h="1589457">
                <a:tc>
                  <a:txBody>
                    <a:bodyPr/>
                    <a:lstStyle/>
                    <a:p>
                      <a:pPr marL="171450" indent="-171450">
                        <a:buFontTx/>
                        <a:buChar char="-"/>
                      </a:pPr>
                      <a:r>
                        <a:rPr lang="nl-NL" sz="1200" dirty="0" err="1">
                          <a:solidFill>
                            <a:srgbClr val="012145"/>
                          </a:solidFill>
                          <a:latin typeface="Avenir Book"/>
                        </a:rPr>
                        <a:t>Governance</a:t>
                      </a:r>
                      <a:r>
                        <a:rPr lang="nl-NL" sz="1200" dirty="0">
                          <a:solidFill>
                            <a:srgbClr val="012145"/>
                          </a:solidFill>
                          <a:latin typeface="Avenir Book"/>
                        </a:rPr>
                        <a:t> voor subsidieregelingen is ingericht (bij WUR en Foodvalley NL).</a:t>
                      </a:r>
                    </a:p>
                    <a:p>
                      <a:pPr marL="171450" indent="-171450">
                        <a:buFontTx/>
                        <a:buChar char="-"/>
                      </a:pPr>
                      <a:r>
                        <a:rPr lang="nl-NL" sz="1200" dirty="0">
                          <a:solidFill>
                            <a:srgbClr val="012145"/>
                          </a:solidFill>
                          <a:latin typeface="Avenir Book"/>
                        </a:rPr>
                        <a:t>Expert teams vorm gegeven voor beoordeling subsidie aanvragen</a:t>
                      </a:r>
                    </a:p>
                    <a:p>
                      <a:pPr marL="171450" indent="-171450">
                        <a:buFontTx/>
                        <a:buChar char="-"/>
                      </a:pPr>
                      <a:r>
                        <a:rPr lang="nl-NL" sz="1200" dirty="0">
                          <a:solidFill>
                            <a:srgbClr val="012145"/>
                          </a:solidFill>
                          <a:latin typeface="Avenir Book"/>
                        </a:rPr>
                        <a:t>Ondersteuning diverse </a:t>
                      </a:r>
                      <a:r>
                        <a:rPr lang="nl-NL" sz="1200" dirty="0" err="1">
                          <a:solidFill>
                            <a:srgbClr val="012145"/>
                          </a:solidFill>
                          <a:latin typeface="Avenir Book"/>
                        </a:rPr>
                        <a:t>subsidie-aanvragen</a:t>
                      </a:r>
                      <a:endParaRPr lang="nl-NL" sz="1200" dirty="0">
                        <a:solidFill>
                          <a:srgbClr val="012145"/>
                        </a:solidFill>
                        <a:latin typeface="Avenir Book"/>
                      </a:endParaRPr>
                    </a:p>
                    <a:p>
                      <a:pPr marL="171450" indent="-171450">
                        <a:buFontTx/>
                        <a:buChar char="-"/>
                      </a:pPr>
                      <a:r>
                        <a:rPr lang="nl-NL" sz="1200" i="0" dirty="0">
                          <a:solidFill>
                            <a:srgbClr val="012145"/>
                          </a:solidFill>
                          <a:latin typeface="Avenir Book"/>
                        </a:rPr>
                        <a:t>3 Investeringsstrategieën thema’s opgesteld:</a:t>
                      </a:r>
                      <a:r>
                        <a:rPr lang="nl-NL" sz="1200" dirty="0">
                          <a:solidFill>
                            <a:srgbClr val="012145"/>
                          </a:solidFill>
                          <a:latin typeface="Avenir Book"/>
                        </a:rPr>
                        <a:t> Food &amp; Health, </a:t>
                      </a:r>
                      <a:r>
                        <a:rPr lang="nl-NL" sz="1200" dirty="0" err="1">
                          <a:solidFill>
                            <a:srgbClr val="012145"/>
                          </a:solidFill>
                          <a:latin typeface="Avenir Book"/>
                        </a:rPr>
                        <a:t>Protein</a:t>
                      </a:r>
                      <a:r>
                        <a:rPr lang="nl-NL" sz="1200" dirty="0">
                          <a:solidFill>
                            <a:srgbClr val="012145"/>
                          </a:solidFill>
                          <a:latin typeface="Avenir Book"/>
                        </a:rPr>
                        <a:t> </a:t>
                      </a:r>
                      <a:r>
                        <a:rPr lang="nl-NL" sz="1200" dirty="0" err="1">
                          <a:solidFill>
                            <a:srgbClr val="012145"/>
                          </a:solidFill>
                          <a:latin typeface="Avenir Book"/>
                        </a:rPr>
                        <a:t>transition</a:t>
                      </a:r>
                      <a:r>
                        <a:rPr lang="nl-NL" sz="1200" dirty="0">
                          <a:solidFill>
                            <a:srgbClr val="012145"/>
                          </a:solidFill>
                          <a:latin typeface="Avenir Book"/>
                        </a:rPr>
                        <a:t>, Circulair </a:t>
                      </a:r>
                      <a:r>
                        <a:rPr lang="nl-NL" sz="1200" dirty="0" err="1">
                          <a:solidFill>
                            <a:srgbClr val="012145"/>
                          </a:solidFill>
                          <a:latin typeface="Avenir Book"/>
                        </a:rPr>
                        <a:t>Agrifood</a:t>
                      </a:r>
                      <a:r>
                        <a:rPr lang="nl-NL" sz="1200" dirty="0">
                          <a:solidFill>
                            <a:srgbClr val="012145"/>
                          </a:solidFill>
                          <a:latin typeface="Avenir Book"/>
                        </a:rPr>
                        <a:t> </a:t>
                      </a:r>
                      <a:endParaRPr lang="nl-NL" sz="1200" i="0" dirty="0">
                        <a:solidFill>
                          <a:srgbClr val="012145"/>
                        </a:solidFill>
                        <a:latin typeface="Avenir Book"/>
                      </a:endParaRPr>
                    </a:p>
                    <a:p>
                      <a:pPr marL="171450" indent="-171450">
                        <a:buFontTx/>
                        <a:buChar char="-"/>
                      </a:pPr>
                      <a:r>
                        <a:rPr lang="nl-NL" sz="1200" i="1" dirty="0">
                          <a:solidFill>
                            <a:srgbClr val="012145"/>
                          </a:solidFill>
                          <a:latin typeface="Avenir Book"/>
                        </a:rPr>
                        <a:t>beweging </a:t>
                      </a:r>
                      <a:r>
                        <a:rPr lang="nl-NL" sz="1200" b="0" i="0" dirty="0">
                          <a:solidFill>
                            <a:srgbClr val="012145"/>
                          </a:solidFill>
                          <a:latin typeface="Avenir Book"/>
                        </a:rPr>
                        <a:t>in samenwerkende ecosystemen op gang gebracht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solidFill>
                            <a:srgbClr val="012145"/>
                          </a:solidFill>
                          <a:latin typeface="Avenir Book"/>
                        </a:rPr>
                        <a:t>Shared facility </a:t>
                      </a:r>
                      <a:r>
                        <a:rPr lang="nl-NL" sz="1200" dirty="0" err="1">
                          <a:solidFill>
                            <a:srgbClr val="012145"/>
                          </a:solidFill>
                          <a:latin typeface="Avenir Book"/>
                        </a:rPr>
                        <a:t>finder</a:t>
                      </a:r>
                      <a:r>
                        <a:rPr lang="nl-NL" sz="1200" dirty="0">
                          <a:solidFill>
                            <a:srgbClr val="012145"/>
                          </a:solidFill>
                          <a:latin typeface="Avenir Book"/>
                        </a:rPr>
                        <a:t>: vinden en delen van apparatuur en innovatiefaciliteiten mogelijk gemaakt + connectie met andere organisaties en mogelijke subsidies. Vernieuwde versie van faciliteitenkaart en het </a:t>
                      </a:r>
                      <a:r>
                        <a:rPr lang="nl-NL" sz="1200" dirty="0" err="1">
                          <a:solidFill>
                            <a:srgbClr val="012145"/>
                          </a:solidFill>
                          <a:latin typeface="Avenir Book"/>
                        </a:rPr>
                        <a:t>apparatuurzoeksysteem</a:t>
                      </a:r>
                      <a:r>
                        <a:rPr lang="nl-NL" sz="1200" dirty="0">
                          <a:solidFill>
                            <a:srgbClr val="012145"/>
                          </a:solidFill>
                          <a:latin typeface="Avenir Book"/>
                        </a:rPr>
                        <a:t> zijn geïntegreerd binnen Shared facility </a:t>
                      </a:r>
                      <a:r>
                        <a:rPr lang="nl-NL" sz="1200" dirty="0" err="1">
                          <a:solidFill>
                            <a:srgbClr val="012145"/>
                          </a:solidFill>
                          <a:latin typeface="Avenir Book"/>
                        </a:rPr>
                        <a:t>finder</a:t>
                      </a:r>
                      <a:endParaRPr lang="nl-NL" sz="1200" dirty="0">
                        <a:solidFill>
                          <a:srgbClr val="012145"/>
                        </a:solidFill>
                        <a:latin typeface="Avenir Book"/>
                      </a:endParaRPr>
                    </a:p>
                  </a:txBody>
                  <a:tcPr/>
                </a:tc>
                <a:tc>
                  <a:txBody>
                    <a:bodyPr/>
                    <a:lstStyle/>
                    <a:p>
                      <a:pPr marL="171450" indent="-171450" algn="l" defTabSz="914400" rtl="0" eaLnBrk="1" latinLnBrk="0" hangingPunct="1">
                        <a:buFont typeface="Wingdings" panose="05000000000000000000" pitchFamily="2" charset="2"/>
                        <a:buChar char="§"/>
                      </a:pPr>
                      <a:r>
                        <a:rPr lang="nl-NL" sz="1200" dirty="0">
                          <a:solidFill>
                            <a:srgbClr val="012145"/>
                          </a:solidFill>
                          <a:latin typeface="Avenir Book"/>
                        </a:rPr>
                        <a:t>subsidieregeling Shared Research </a:t>
                      </a:r>
                      <a:r>
                        <a:rPr lang="nl-NL" sz="1200" dirty="0" err="1">
                          <a:solidFill>
                            <a:srgbClr val="012145"/>
                          </a:solidFill>
                          <a:latin typeface="Avenir Book"/>
                        </a:rPr>
                        <a:t>Facilities</a:t>
                      </a:r>
                      <a:r>
                        <a:rPr lang="nl-NL" sz="1200" dirty="0">
                          <a:solidFill>
                            <a:srgbClr val="012145"/>
                          </a:solidFill>
                          <a:latin typeface="Avenir Book"/>
                        </a:rPr>
                        <a:t> per feb 2020</a:t>
                      </a:r>
                    </a:p>
                    <a:p>
                      <a:pPr marL="171450" indent="-171450" algn="l" defTabSz="914400" rtl="0" eaLnBrk="1" latinLnBrk="0" hangingPunct="1">
                        <a:buFont typeface="Wingdings" panose="05000000000000000000" pitchFamily="2" charset="2"/>
                        <a:buChar char="§"/>
                      </a:pPr>
                      <a:r>
                        <a:rPr lang="nl-NL" sz="1200" dirty="0">
                          <a:solidFill>
                            <a:srgbClr val="012145"/>
                          </a:solidFill>
                          <a:latin typeface="Avenir Book"/>
                        </a:rPr>
                        <a:t>subsidieregeling gedeelde proeffaciliteiten per nov 2020</a:t>
                      </a:r>
                    </a:p>
                    <a:p>
                      <a:pPr marL="171450" indent="-171450" algn="l" defTabSz="914400" rtl="0" eaLnBrk="1" latinLnBrk="0" hangingPunct="1">
                        <a:buFont typeface="Wingdings" panose="05000000000000000000" pitchFamily="2" charset="2"/>
                        <a:buChar char="§"/>
                      </a:pPr>
                      <a:r>
                        <a:rPr lang="nl-NL" sz="1200" dirty="0">
                          <a:solidFill>
                            <a:srgbClr val="012145"/>
                          </a:solidFill>
                          <a:latin typeface="Avenir Book"/>
                        </a:rPr>
                        <a:t>Shared Facility </a:t>
                      </a:r>
                      <a:r>
                        <a:rPr lang="nl-NL" sz="1200" dirty="0" err="1">
                          <a:solidFill>
                            <a:srgbClr val="012145"/>
                          </a:solidFill>
                          <a:latin typeface="Avenir Book"/>
                        </a:rPr>
                        <a:t>Finder</a:t>
                      </a:r>
                      <a:r>
                        <a:rPr lang="nl-NL" sz="1200" dirty="0">
                          <a:solidFill>
                            <a:srgbClr val="012145"/>
                          </a:solidFill>
                          <a:latin typeface="Avenir Book"/>
                        </a:rPr>
                        <a:t> gelanceerd; incl. faciliteitenkaart</a:t>
                      </a:r>
                    </a:p>
                    <a:p>
                      <a:pPr marL="171450" indent="-171450" algn="l" defTabSz="914400" rtl="0" eaLnBrk="1" latinLnBrk="0" hangingPunct="1">
                        <a:buFont typeface="Wingdings" panose="05000000000000000000" pitchFamily="2" charset="2"/>
                        <a:buChar char="§"/>
                      </a:pPr>
                      <a:r>
                        <a:rPr lang="nl-NL" sz="1200" dirty="0">
                          <a:solidFill>
                            <a:srgbClr val="012145"/>
                          </a:solidFill>
                          <a:latin typeface="Avenir Book"/>
                        </a:rPr>
                        <a:t>7 nieuwe investeringen in gedeelde onderzoeksapparatuur</a:t>
                      </a:r>
                    </a:p>
                  </a:txBody>
                  <a:tcPr/>
                </a:tc>
                <a:tc>
                  <a:txBody>
                    <a:bodyPr/>
                    <a:lstStyle/>
                    <a:p>
                      <a:endParaRPr lang="nl-NL" sz="1200" dirty="0">
                        <a:solidFill>
                          <a:srgbClr val="012145"/>
                        </a:solidFill>
                        <a:latin typeface="Avenir Book"/>
                      </a:endParaRPr>
                    </a:p>
                  </a:txBody>
                  <a:tcPr/>
                </a:tc>
                <a:extLst>
                  <a:ext uri="{0D108BD9-81ED-4DB2-BD59-A6C34878D82A}">
                    <a16:rowId xmlns:a16="http://schemas.microsoft.com/office/drawing/2014/main" val="1800623901"/>
                  </a:ext>
                </a:extLst>
              </a:tr>
            </a:tbl>
          </a:graphicData>
        </a:graphic>
      </p:graphicFrame>
      <p:grpSp>
        <p:nvGrpSpPr>
          <p:cNvPr id="7" name="Groep 32">
            <a:extLst>
              <a:ext uri="{FF2B5EF4-FFF2-40B4-BE49-F238E27FC236}">
                <a16:creationId xmlns:a16="http://schemas.microsoft.com/office/drawing/2014/main" id="{50AC6615-86A1-46DF-813F-EA874D87B149}"/>
              </a:ext>
            </a:extLst>
          </p:cNvPr>
          <p:cNvGrpSpPr>
            <a:grpSpLocks noChangeAspect="1"/>
          </p:cNvGrpSpPr>
          <p:nvPr/>
        </p:nvGrpSpPr>
        <p:grpSpPr>
          <a:xfrm>
            <a:off x="10845530" y="2128004"/>
            <a:ext cx="293102" cy="293102"/>
            <a:chOff x="16405463" y="5167168"/>
            <a:chExt cx="3382403" cy="3383275"/>
          </a:xfrm>
          <a:solidFill>
            <a:srgbClr val="729452"/>
          </a:solidFill>
        </p:grpSpPr>
        <p:sp>
          <p:nvSpPr>
            <p:cNvPr id="8" name="Oval 11">
              <a:extLst>
                <a:ext uri="{FF2B5EF4-FFF2-40B4-BE49-F238E27FC236}">
                  <a16:creationId xmlns:a16="http://schemas.microsoft.com/office/drawing/2014/main" id="{73377020-CF9F-47DB-8A29-249BF9422657}"/>
                </a:ext>
              </a:extLst>
            </p:cNvPr>
            <p:cNvSpPr>
              <a:spLocks noChangeAspect="1"/>
            </p:cNvSpPr>
            <p:nvPr/>
          </p:nvSpPr>
          <p:spPr>
            <a:xfrm>
              <a:off x="16405463" y="5167168"/>
              <a:ext cx="3382403" cy="3383275"/>
            </a:xfrm>
            <a:prstGeom prst="ellipse">
              <a:avLst/>
            </a:prstGeom>
            <a:grpFill/>
            <a:ln w="38100" cap="flat" cmpd="sng" algn="ctr">
              <a:noFill/>
              <a:prstDash val="solid"/>
            </a:ln>
            <a:effectLst/>
          </p:spPr>
          <p:txBody>
            <a:bodyPr lIns="487570" tIns="243784" rIns="487570" bIns="243784" rtlCol="0" anchor="ctr"/>
            <a:lstStyle/>
            <a:p>
              <a:pPr algn="ctr" defTabSz="3656868"/>
              <a:endParaRPr lang="en-US" sz="7200" kern="0" dirty="0">
                <a:solidFill>
                  <a:prstClr val="white"/>
                </a:solidFill>
                <a:latin typeface="Raleway Light"/>
              </a:endParaRPr>
            </a:p>
          </p:txBody>
        </p:sp>
        <p:grpSp>
          <p:nvGrpSpPr>
            <p:cNvPr id="9" name="Group 36">
              <a:extLst>
                <a:ext uri="{FF2B5EF4-FFF2-40B4-BE49-F238E27FC236}">
                  <a16:creationId xmlns:a16="http://schemas.microsoft.com/office/drawing/2014/main" id="{E7057193-6CA6-4970-873F-E9D24E6D728D}"/>
                </a:ext>
              </a:extLst>
            </p:cNvPr>
            <p:cNvGrpSpPr/>
            <p:nvPr/>
          </p:nvGrpSpPr>
          <p:grpSpPr>
            <a:xfrm>
              <a:off x="17375646" y="5946552"/>
              <a:ext cx="1524627" cy="1525684"/>
              <a:chOff x="-1587" y="-3175"/>
              <a:chExt cx="3670300" cy="3671888"/>
            </a:xfrm>
            <a:grpFill/>
          </p:grpSpPr>
          <p:sp>
            <p:nvSpPr>
              <p:cNvPr id="10" name="Freeform 24">
                <a:extLst>
                  <a:ext uri="{FF2B5EF4-FFF2-40B4-BE49-F238E27FC236}">
                    <a16:creationId xmlns:a16="http://schemas.microsoft.com/office/drawing/2014/main" id="{5A3F3284-F90C-4821-B4F2-7888DC6DF630}"/>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id-ID" sz="7200" kern="0" dirty="0">
                  <a:solidFill>
                    <a:srgbClr val="272727"/>
                  </a:solidFill>
                  <a:latin typeface="Raleway Light"/>
                </a:endParaRPr>
              </a:p>
            </p:txBody>
          </p:sp>
          <p:sp>
            <p:nvSpPr>
              <p:cNvPr id="11" name="Freeform 25">
                <a:extLst>
                  <a:ext uri="{FF2B5EF4-FFF2-40B4-BE49-F238E27FC236}">
                    <a16:creationId xmlns:a16="http://schemas.microsoft.com/office/drawing/2014/main" id="{911F8334-EC77-4BC4-9107-E844CC25E688}"/>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id-ID" sz="7200" kern="0">
                  <a:solidFill>
                    <a:srgbClr val="272727"/>
                  </a:solidFill>
                  <a:latin typeface="Raleway Light"/>
                </a:endParaRPr>
              </a:p>
            </p:txBody>
          </p:sp>
        </p:grpSp>
      </p:grpSp>
      <p:sp>
        <p:nvSpPr>
          <p:cNvPr id="12" name="Tekstvak 11">
            <a:extLst>
              <a:ext uri="{FF2B5EF4-FFF2-40B4-BE49-F238E27FC236}">
                <a16:creationId xmlns:a16="http://schemas.microsoft.com/office/drawing/2014/main" id="{1D29844D-86A9-4780-BECB-C0465CCE3799}"/>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20</a:t>
            </a:r>
          </a:p>
        </p:txBody>
      </p:sp>
    </p:spTree>
    <p:extLst>
      <p:ext uri="{BB962C8B-B14F-4D97-AF65-F5344CB8AC3E}">
        <p14:creationId xmlns:p14="http://schemas.microsoft.com/office/powerpoint/2010/main" val="274724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3E944C3-4C61-49DE-8AFE-8947D7DF9044}"/>
              </a:ext>
            </a:extLst>
          </p:cNvPr>
          <p:cNvSpPr>
            <a:spLocks noGrp="1"/>
          </p:cNvSpPr>
          <p:nvPr>
            <p:ph type="subTitle" idx="16"/>
          </p:nvPr>
        </p:nvSpPr>
        <p:spPr/>
        <p:txBody>
          <a:bodyPr>
            <a:normAutofit lnSpcReduction="10000"/>
          </a:bodyPr>
          <a:lstStyle/>
          <a:p>
            <a:r>
              <a:rPr lang="nl-NL" dirty="0"/>
              <a:t>Planning, budget, kwaliteit</a:t>
            </a:r>
          </a:p>
        </p:txBody>
      </p:sp>
      <p:sp>
        <p:nvSpPr>
          <p:cNvPr id="4" name="Tijdelijke aanduiding voor tekst 3">
            <a:extLst>
              <a:ext uri="{FF2B5EF4-FFF2-40B4-BE49-F238E27FC236}">
                <a16:creationId xmlns:a16="http://schemas.microsoft.com/office/drawing/2014/main" id="{B4A491F6-2D52-4E40-8B3E-47AB51DB6D33}"/>
              </a:ext>
            </a:extLst>
          </p:cNvPr>
          <p:cNvSpPr>
            <a:spLocks noGrp="1"/>
          </p:cNvSpPr>
          <p:nvPr>
            <p:ph type="body" sz="quarter" idx="17"/>
          </p:nvPr>
        </p:nvSpPr>
        <p:spPr/>
        <p:txBody>
          <a:bodyPr>
            <a:normAutofit fontScale="92500"/>
          </a:bodyPr>
          <a:lstStyle/>
          <a:p>
            <a:r>
              <a:rPr lang="nl-NL" dirty="0"/>
              <a:t>3B World Food Center- Experience</a:t>
            </a:r>
          </a:p>
        </p:txBody>
      </p:sp>
      <p:graphicFrame>
        <p:nvGraphicFramePr>
          <p:cNvPr id="5" name="Tijdelijke aanduiding voor inhoud 4">
            <a:extLst>
              <a:ext uri="{FF2B5EF4-FFF2-40B4-BE49-F238E27FC236}">
                <a16:creationId xmlns:a16="http://schemas.microsoft.com/office/drawing/2014/main" id="{05CAF392-A6CF-4918-B972-781F883F99FC}"/>
              </a:ext>
            </a:extLst>
          </p:cNvPr>
          <p:cNvGraphicFramePr>
            <a:graphicFrameLocks/>
          </p:cNvGraphicFramePr>
          <p:nvPr>
            <p:extLst>
              <p:ext uri="{D42A27DB-BD31-4B8C-83A1-F6EECF244321}">
                <p14:modId xmlns:p14="http://schemas.microsoft.com/office/powerpoint/2010/main" val="916624506"/>
              </p:ext>
            </p:extLst>
          </p:nvPr>
        </p:nvGraphicFramePr>
        <p:xfrm>
          <a:off x="838200" y="2540946"/>
          <a:ext cx="10515600" cy="2185350"/>
        </p:xfrm>
        <a:graphic>
          <a:graphicData uri="http://schemas.openxmlformats.org/drawingml/2006/table">
            <a:tbl>
              <a:tblPr firstRow="1" bandRow="1">
                <a:tableStyleId>{93296810-A885-4BE3-A3E7-6D5BEEA58F35}</a:tableStyleId>
              </a:tblPr>
              <a:tblGrid>
                <a:gridCol w="908713">
                  <a:extLst>
                    <a:ext uri="{9D8B030D-6E8A-4147-A177-3AD203B41FA5}">
                      <a16:colId xmlns:a16="http://schemas.microsoft.com/office/drawing/2014/main" val="985315336"/>
                    </a:ext>
                  </a:extLst>
                </a:gridCol>
                <a:gridCol w="627797">
                  <a:extLst>
                    <a:ext uri="{9D8B030D-6E8A-4147-A177-3AD203B41FA5}">
                      <a16:colId xmlns:a16="http://schemas.microsoft.com/office/drawing/2014/main" val="1333811593"/>
                    </a:ext>
                  </a:extLst>
                </a:gridCol>
                <a:gridCol w="8979090">
                  <a:extLst>
                    <a:ext uri="{9D8B030D-6E8A-4147-A177-3AD203B41FA5}">
                      <a16:colId xmlns:a16="http://schemas.microsoft.com/office/drawing/2014/main" val="3890246598"/>
                    </a:ext>
                  </a:extLst>
                </a:gridCol>
              </a:tblGrid>
              <a:tr h="447990">
                <a:tc>
                  <a:txBody>
                    <a:bodyPr/>
                    <a:lstStyle/>
                    <a:p>
                      <a:r>
                        <a:rPr lang="nl-NL" sz="1400" dirty="0">
                          <a:latin typeface="Avenir Book"/>
                        </a:rPr>
                        <a:t>WFC-E</a:t>
                      </a:r>
                    </a:p>
                  </a:txBody>
                  <a:tcPr/>
                </a:tc>
                <a:tc>
                  <a:txBody>
                    <a:bodyPr/>
                    <a:lstStyle/>
                    <a:p>
                      <a:r>
                        <a:rPr lang="nl-NL" sz="1400" dirty="0">
                          <a:latin typeface="Avenir Book"/>
                        </a:rPr>
                        <a:t>2020</a:t>
                      </a:r>
                    </a:p>
                  </a:txBody>
                  <a:tcPr/>
                </a:tc>
                <a:tc>
                  <a:txBody>
                    <a:bodyPr/>
                    <a:lstStyle/>
                    <a:p>
                      <a:r>
                        <a:rPr lang="nl-NL" sz="1400" dirty="0">
                          <a:latin typeface="Avenir Book"/>
                        </a:rPr>
                        <a:t>Toelichting</a:t>
                      </a:r>
                    </a:p>
                  </a:txBody>
                  <a:tcPr/>
                </a:tc>
                <a:extLst>
                  <a:ext uri="{0D108BD9-81ED-4DB2-BD59-A6C34878D82A}">
                    <a16:rowId xmlns:a16="http://schemas.microsoft.com/office/drawing/2014/main" val="277987979"/>
                  </a:ext>
                </a:extLst>
              </a:tr>
              <a:tr h="370840">
                <a:tc>
                  <a:txBody>
                    <a:bodyPr/>
                    <a:lstStyle/>
                    <a:p>
                      <a:r>
                        <a:rPr lang="nl-NL" sz="1200" b="1" kern="1200" dirty="0">
                          <a:solidFill>
                            <a:srgbClr val="012145"/>
                          </a:solidFill>
                          <a:latin typeface="Avenir Book" charset="0"/>
                        </a:rPr>
                        <a:t>Planning</a:t>
                      </a:r>
                    </a:p>
                  </a:txBody>
                  <a:tcPr/>
                </a:tc>
                <a:tc>
                  <a:txBody>
                    <a:bodyPr/>
                    <a:lstStyle/>
                    <a:p>
                      <a:endParaRPr lang="nl-NL" sz="1400" dirty="0"/>
                    </a:p>
                  </a:txBody>
                  <a:tcPr/>
                </a:tc>
                <a:tc>
                  <a:txBody>
                    <a:bodyPr/>
                    <a:lstStyle/>
                    <a:p>
                      <a:pPr marL="171450" indent="-171450">
                        <a:buFont typeface="Wingdings" panose="05000000000000000000" pitchFamily="2" charset="2"/>
                        <a:buChar char="§"/>
                      </a:pPr>
                      <a:r>
                        <a:rPr lang="nl-NL" sz="1200" dirty="0">
                          <a:solidFill>
                            <a:srgbClr val="012145"/>
                          </a:solidFill>
                          <a:latin typeface="Avenir Book"/>
                        </a:rPr>
                        <a:t>Stichting WFC Experience 29 januari 2020 opgericht met nu 5 bestuursleden. </a:t>
                      </a:r>
                    </a:p>
                    <a:p>
                      <a:pPr marL="171450" indent="-171450">
                        <a:buFont typeface="Wingdings" panose="05000000000000000000" pitchFamily="2" charset="2"/>
                        <a:buChar char="§"/>
                      </a:pPr>
                      <a:r>
                        <a:rPr lang="nl-NL" sz="1200" dirty="0">
                          <a:solidFill>
                            <a:srgbClr val="012145"/>
                          </a:solidFill>
                          <a:latin typeface="Avenir Book"/>
                        </a:rPr>
                        <a:t>Aanbestedingen van Architect, Exploitant en Ontwerp en bouw van de Experience zijn gegund en het ontwerpproces is gestart.</a:t>
                      </a:r>
                    </a:p>
                    <a:p>
                      <a:pPr marL="171450" indent="-171450">
                        <a:buFont typeface="Wingdings" panose="05000000000000000000" pitchFamily="2" charset="2"/>
                        <a:buChar char="§"/>
                      </a:pPr>
                      <a:r>
                        <a:rPr lang="nl-NL" sz="1200" dirty="0">
                          <a:solidFill>
                            <a:srgbClr val="012145"/>
                          </a:solidFill>
                          <a:latin typeface="Avenir Book"/>
                        </a:rPr>
                        <a:t>Opening Experience nog altijd voorzien in vierde kwartaal van 2023.</a:t>
                      </a:r>
                    </a:p>
                  </a:txBody>
                  <a:tcPr/>
                </a:tc>
                <a:extLst>
                  <a:ext uri="{0D108BD9-81ED-4DB2-BD59-A6C34878D82A}">
                    <a16:rowId xmlns:a16="http://schemas.microsoft.com/office/drawing/2014/main" val="3275819136"/>
                  </a:ext>
                </a:extLst>
              </a:tr>
              <a:tr h="370840">
                <a:tc>
                  <a:txBody>
                    <a:bodyPr/>
                    <a:lstStyle/>
                    <a:p>
                      <a:r>
                        <a:rPr lang="nl-NL" sz="1200" b="1" kern="1200" dirty="0">
                          <a:solidFill>
                            <a:srgbClr val="012145"/>
                          </a:solidFill>
                          <a:latin typeface="Avenir Book" charset="0"/>
                        </a:rPr>
                        <a:t>Budget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12145"/>
                        </a:solidFill>
                        <a:effectLst/>
                        <a:uLnTx/>
                        <a:uFillTx/>
                        <a:latin typeface="Calibri" panose="020F0502020204030204"/>
                        <a:ea typeface="+mn-ea"/>
                        <a:cs typeface="+mn-cs"/>
                      </a:endParaRPr>
                    </a:p>
                  </a:txBody>
                  <a:tcPr/>
                </a:tc>
                <a:tc>
                  <a:txBody>
                    <a:bodyPr/>
                    <a:lstStyle/>
                    <a:p>
                      <a:pPr marL="171450" indent="-171450">
                        <a:buFont typeface="Wingdings" panose="05000000000000000000" pitchFamily="2" charset="2"/>
                        <a:buChar char="§"/>
                      </a:pPr>
                      <a:r>
                        <a:rPr lang="nl-NL" sz="1200" dirty="0">
                          <a:solidFill>
                            <a:srgbClr val="012145"/>
                          </a:solidFill>
                          <a:latin typeface="Avenir Book"/>
                        </a:rPr>
                        <a:t>Uitgaven passen binnen het budget voor gehele fase (€ 3,7 mln.). Restant budget nodig om gehele ontwerpfase te kunnen afronden.</a:t>
                      </a:r>
                    </a:p>
                    <a:p>
                      <a:pPr marL="171450" indent="-171450">
                        <a:buFont typeface="Wingdings" panose="05000000000000000000" pitchFamily="2" charset="2"/>
                        <a:buChar char="§"/>
                      </a:pPr>
                      <a:r>
                        <a:rPr lang="nl-NL" sz="1200" dirty="0">
                          <a:solidFill>
                            <a:srgbClr val="012145"/>
                          </a:solidFill>
                          <a:latin typeface="Avenir Book"/>
                        </a:rPr>
                        <a:t>Continue betrokkenheid van kostendeskundigen om te borgen dat ontwerpen/plannen ook gerealiseerd kunnen worden binnen budget.</a:t>
                      </a:r>
                    </a:p>
                  </a:txBody>
                  <a:tcPr/>
                </a:tc>
                <a:extLst>
                  <a:ext uri="{0D108BD9-81ED-4DB2-BD59-A6C34878D82A}">
                    <a16:rowId xmlns:a16="http://schemas.microsoft.com/office/drawing/2014/main" val="2267142957"/>
                  </a:ext>
                </a:extLst>
              </a:tr>
              <a:tr h="370840">
                <a:tc>
                  <a:txBody>
                    <a:bodyPr/>
                    <a:lstStyle/>
                    <a:p>
                      <a:r>
                        <a:rPr lang="nl-NL" sz="1200" b="1" kern="1200" dirty="0">
                          <a:solidFill>
                            <a:srgbClr val="012145"/>
                          </a:solidFill>
                          <a:latin typeface="Avenir Book" charset="0"/>
                        </a:rPr>
                        <a:t>Kwaliteit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400" dirty="0">
                        <a:solidFill>
                          <a:srgbClr val="012145"/>
                        </a:solidFill>
                      </a:endParaRPr>
                    </a:p>
                    <a:p>
                      <a:endParaRPr lang="nl-NL" sz="1400" dirty="0">
                        <a:solidFill>
                          <a:srgbClr val="012145"/>
                        </a:solidFill>
                      </a:endParaRPr>
                    </a:p>
                  </a:txBody>
                  <a:tcPr/>
                </a:tc>
                <a:tc>
                  <a:txBody>
                    <a:bodyPr/>
                    <a:lstStyle/>
                    <a:p>
                      <a:pPr marL="171450" indent="-171450">
                        <a:buFont typeface="Wingdings" panose="05000000000000000000" pitchFamily="2" charset="2"/>
                        <a:buChar char="§"/>
                      </a:pPr>
                      <a:r>
                        <a:rPr lang="nl-NL" sz="1200" dirty="0">
                          <a:solidFill>
                            <a:srgbClr val="012145"/>
                          </a:solidFill>
                          <a:latin typeface="Avenir Book"/>
                        </a:rPr>
                        <a:t>Zorgvuldige kwaliteitsbewaking door Raad van Advies, uitvoerige Marktconsultatie bij aanbestedingen.</a:t>
                      </a:r>
                    </a:p>
                    <a:p>
                      <a:pPr marL="171450" indent="-171450">
                        <a:buFont typeface="Wingdings" panose="05000000000000000000" pitchFamily="2" charset="2"/>
                        <a:buChar char="§"/>
                      </a:pPr>
                      <a:r>
                        <a:rPr lang="nl-NL" sz="1200" dirty="0">
                          <a:solidFill>
                            <a:srgbClr val="012145"/>
                          </a:solidFill>
                          <a:latin typeface="Avenir Book"/>
                        </a:rPr>
                        <a:t>Gebruik breed samengesteld Contentteam om benodigde expertise te waarborgen tijdens ontwerpfase.</a:t>
                      </a:r>
                    </a:p>
                    <a:p>
                      <a:pPr marL="171450" indent="-171450">
                        <a:buFont typeface="Wingdings" panose="05000000000000000000" pitchFamily="2" charset="2"/>
                        <a:buChar char="§"/>
                      </a:pPr>
                      <a:r>
                        <a:rPr lang="nl-NL" sz="1200" dirty="0">
                          <a:solidFill>
                            <a:srgbClr val="012145"/>
                          </a:solidFill>
                          <a:latin typeface="Avenir Book"/>
                        </a:rPr>
                        <a:t>Zorgvuldige afstemming met alle stakeholders.</a:t>
                      </a:r>
                    </a:p>
                  </a:txBody>
                  <a:tcPr/>
                </a:tc>
                <a:extLst>
                  <a:ext uri="{0D108BD9-81ED-4DB2-BD59-A6C34878D82A}">
                    <a16:rowId xmlns:a16="http://schemas.microsoft.com/office/drawing/2014/main" val="2309222510"/>
                  </a:ext>
                </a:extLst>
              </a:tr>
            </a:tbl>
          </a:graphicData>
        </a:graphic>
      </p:graphicFrame>
      <p:sp>
        <p:nvSpPr>
          <p:cNvPr id="6" name="Tekstvak 5">
            <a:extLst>
              <a:ext uri="{FF2B5EF4-FFF2-40B4-BE49-F238E27FC236}">
                <a16:creationId xmlns:a16="http://schemas.microsoft.com/office/drawing/2014/main" id="{A9D52FDD-69A4-4F5A-9CA5-4BF5AD31A974}"/>
              </a:ext>
            </a:extLst>
          </p:cNvPr>
          <p:cNvSpPr txBox="1"/>
          <p:nvPr/>
        </p:nvSpPr>
        <p:spPr>
          <a:xfrm>
            <a:off x="838200" y="4925091"/>
            <a:ext cx="10515600" cy="984885"/>
          </a:xfrm>
          <a:prstGeom prst="rect">
            <a:avLst/>
          </a:prstGeom>
          <a:noFill/>
          <a:ln>
            <a:solidFill>
              <a:srgbClr val="012145"/>
            </a:solidFill>
          </a:ln>
        </p:spPr>
        <p:txBody>
          <a:bodyPr wrap="square" rtlCol="0">
            <a:spAutoFit/>
          </a:bodyPr>
          <a:lstStyle/>
          <a:p>
            <a:r>
              <a:rPr lang="nl-NL" sz="1200" b="1" dirty="0">
                <a:solidFill>
                  <a:srgbClr val="012145"/>
                </a:solidFill>
                <a:latin typeface="Avenir Book"/>
              </a:rPr>
              <a:t>Beheersmaatregelen</a:t>
            </a:r>
          </a:p>
          <a:p>
            <a:pPr marL="171450" indent="-171450">
              <a:buFont typeface="Wingdings" panose="05000000000000000000" pitchFamily="2" charset="2"/>
              <a:buChar char="§"/>
            </a:pPr>
            <a:r>
              <a:rPr lang="nl-NL" sz="1200" dirty="0">
                <a:solidFill>
                  <a:srgbClr val="012145"/>
                </a:solidFill>
                <a:latin typeface="Avenir Book"/>
              </a:rPr>
              <a:t>Naar verwachting heeft </a:t>
            </a:r>
            <a:r>
              <a:rPr lang="nl-NL" sz="1200" dirty="0" err="1">
                <a:solidFill>
                  <a:srgbClr val="012145"/>
                </a:solidFill>
                <a:latin typeface="Avenir Book"/>
              </a:rPr>
              <a:t>Covid</a:t>
            </a:r>
            <a:r>
              <a:rPr lang="nl-NL" sz="1200" dirty="0">
                <a:solidFill>
                  <a:srgbClr val="012145"/>
                </a:solidFill>
                <a:latin typeface="Avenir Book"/>
              </a:rPr>
              <a:t> nauwelijks impact op de planning. </a:t>
            </a:r>
          </a:p>
          <a:p>
            <a:pPr marL="171450" indent="-171450">
              <a:buFont typeface="Wingdings" panose="05000000000000000000" pitchFamily="2" charset="2"/>
              <a:buChar char="§"/>
            </a:pPr>
            <a:r>
              <a:rPr lang="nl-NL" sz="1200" dirty="0">
                <a:solidFill>
                  <a:srgbClr val="012145"/>
                </a:solidFill>
                <a:latin typeface="Avenir Book"/>
              </a:rPr>
              <a:t>Belangrijkste mijlpaal betreft bestuurlijke besluitvorming in september 2021. Alles is erop gericht om gedegen besluitvorming te kunnen borgen en alle diverse stakeholders te betrekken in de planvorming</a:t>
            </a:r>
          </a:p>
          <a:p>
            <a:pPr marL="171450" indent="-171450">
              <a:buFont typeface="Wingdings" panose="05000000000000000000" pitchFamily="2" charset="2"/>
              <a:buChar char="§"/>
            </a:pPr>
            <a:endParaRPr lang="nl-NL" sz="1000" dirty="0">
              <a:solidFill>
                <a:srgbClr val="012145"/>
              </a:solidFill>
              <a:latin typeface="Avenir Book"/>
            </a:endParaRPr>
          </a:p>
        </p:txBody>
      </p:sp>
      <p:grpSp>
        <p:nvGrpSpPr>
          <p:cNvPr id="7" name="Groep 6">
            <a:extLst>
              <a:ext uri="{FF2B5EF4-FFF2-40B4-BE49-F238E27FC236}">
                <a16:creationId xmlns:a16="http://schemas.microsoft.com/office/drawing/2014/main" id="{416439B7-06F8-4CF8-ABEB-5F98F29BFF4A}"/>
              </a:ext>
            </a:extLst>
          </p:cNvPr>
          <p:cNvGrpSpPr>
            <a:grpSpLocks noChangeAspect="1"/>
          </p:cNvGrpSpPr>
          <p:nvPr/>
        </p:nvGrpSpPr>
        <p:grpSpPr>
          <a:xfrm>
            <a:off x="1927820" y="3135898"/>
            <a:ext cx="293102" cy="293102"/>
            <a:chOff x="16405463" y="5167174"/>
            <a:chExt cx="3382403" cy="3383280"/>
          </a:xfrm>
          <a:solidFill>
            <a:srgbClr val="729452"/>
          </a:solidFill>
        </p:grpSpPr>
        <p:sp>
          <p:nvSpPr>
            <p:cNvPr id="8" name="Oval 11">
              <a:extLst>
                <a:ext uri="{FF2B5EF4-FFF2-40B4-BE49-F238E27FC236}">
                  <a16:creationId xmlns:a16="http://schemas.microsoft.com/office/drawing/2014/main" id="{B95DF13F-1EC0-47D3-A31F-CF65CF3B58CC}"/>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9" name="Group 36">
              <a:extLst>
                <a:ext uri="{FF2B5EF4-FFF2-40B4-BE49-F238E27FC236}">
                  <a16:creationId xmlns:a16="http://schemas.microsoft.com/office/drawing/2014/main" id="{AEBC6AC9-BD86-42A8-8F35-3F927E3329EA}"/>
                </a:ext>
              </a:extLst>
            </p:cNvPr>
            <p:cNvGrpSpPr/>
            <p:nvPr/>
          </p:nvGrpSpPr>
          <p:grpSpPr>
            <a:xfrm>
              <a:off x="17375646" y="5946552"/>
              <a:ext cx="1524627" cy="1525684"/>
              <a:chOff x="-1587" y="-3175"/>
              <a:chExt cx="3670300" cy="3671888"/>
            </a:xfrm>
            <a:grpFill/>
          </p:grpSpPr>
          <p:sp>
            <p:nvSpPr>
              <p:cNvPr id="10" name="Freeform 24">
                <a:extLst>
                  <a:ext uri="{FF2B5EF4-FFF2-40B4-BE49-F238E27FC236}">
                    <a16:creationId xmlns:a16="http://schemas.microsoft.com/office/drawing/2014/main" id="{63DCFDC9-67E2-48AE-B788-FD35EDC57030}"/>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1" name="Freeform 25">
                <a:extLst>
                  <a:ext uri="{FF2B5EF4-FFF2-40B4-BE49-F238E27FC236}">
                    <a16:creationId xmlns:a16="http://schemas.microsoft.com/office/drawing/2014/main" id="{ACF5FAA4-8FFD-499D-8087-565CC9131BE8}"/>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12" name="Groep 11">
            <a:extLst>
              <a:ext uri="{FF2B5EF4-FFF2-40B4-BE49-F238E27FC236}">
                <a16:creationId xmlns:a16="http://schemas.microsoft.com/office/drawing/2014/main" id="{88A66DBF-E317-4022-BB3B-6D6AC251A229}"/>
              </a:ext>
            </a:extLst>
          </p:cNvPr>
          <p:cNvGrpSpPr>
            <a:grpSpLocks noChangeAspect="1"/>
          </p:cNvGrpSpPr>
          <p:nvPr/>
        </p:nvGrpSpPr>
        <p:grpSpPr>
          <a:xfrm>
            <a:off x="1930093" y="3725030"/>
            <a:ext cx="293102" cy="293102"/>
            <a:chOff x="16405463" y="5167174"/>
            <a:chExt cx="3382403" cy="3383280"/>
          </a:xfrm>
          <a:solidFill>
            <a:srgbClr val="729452"/>
          </a:solidFill>
        </p:grpSpPr>
        <p:sp>
          <p:nvSpPr>
            <p:cNvPr id="13" name="Oval 11">
              <a:extLst>
                <a:ext uri="{FF2B5EF4-FFF2-40B4-BE49-F238E27FC236}">
                  <a16:creationId xmlns:a16="http://schemas.microsoft.com/office/drawing/2014/main" id="{B1DECBC8-534A-4D3B-860F-0352CB9E3A01}"/>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14" name="Group 36">
              <a:extLst>
                <a:ext uri="{FF2B5EF4-FFF2-40B4-BE49-F238E27FC236}">
                  <a16:creationId xmlns:a16="http://schemas.microsoft.com/office/drawing/2014/main" id="{07E4F7E8-8196-4715-8E59-6866401A8ABB}"/>
                </a:ext>
              </a:extLst>
            </p:cNvPr>
            <p:cNvGrpSpPr/>
            <p:nvPr/>
          </p:nvGrpSpPr>
          <p:grpSpPr>
            <a:xfrm>
              <a:off x="17375646" y="5946552"/>
              <a:ext cx="1524627" cy="1525684"/>
              <a:chOff x="-1587" y="-3175"/>
              <a:chExt cx="3670300" cy="3671888"/>
            </a:xfrm>
            <a:grpFill/>
          </p:grpSpPr>
          <p:sp>
            <p:nvSpPr>
              <p:cNvPr id="15" name="Freeform 24">
                <a:extLst>
                  <a:ext uri="{FF2B5EF4-FFF2-40B4-BE49-F238E27FC236}">
                    <a16:creationId xmlns:a16="http://schemas.microsoft.com/office/drawing/2014/main" id="{2A57E46C-3CF3-4616-A5C3-A3EFFCD41645}"/>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6" name="Freeform 25">
                <a:extLst>
                  <a:ext uri="{FF2B5EF4-FFF2-40B4-BE49-F238E27FC236}">
                    <a16:creationId xmlns:a16="http://schemas.microsoft.com/office/drawing/2014/main" id="{E001B0A1-71CB-4A81-8E71-71C795B1E478}"/>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17" name="Groep 16">
            <a:extLst>
              <a:ext uri="{FF2B5EF4-FFF2-40B4-BE49-F238E27FC236}">
                <a16:creationId xmlns:a16="http://schemas.microsoft.com/office/drawing/2014/main" id="{B6E85DA0-EDD6-42EB-8CC5-8D73B5DFFB8E}"/>
              </a:ext>
            </a:extLst>
          </p:cNvPr>
          <p:cNvGrpSpPr>
            <a:grpSpLocks noChangeAspect="1"/>
          </p:cNvGrpSpPr>
          <p:nvPr/>
        </p:nvGrpSpPr>
        <p:grpSpPr>
          <a:xfrm>
            <a:off x="1918717" y="4204978"/>
            <a:ext cx="293102" cy="293102"/>
            <a:chOff x="16405463" y="5167174"/>
            <a:chExt cx="3382403" cy="3383280"/>
          </a:xfrm>
          <a:solidFill>
            <a:srgbClr val="729452"/>
          </a:solidFill>
        </p:grpSpPr>
        <p:sp>
          <p:nvSpPr>
            <p:cNvPr id="18" name="Oval 11">
              <a:extLst>
                <a:ext uri="{FF2B5EF4-FFF2-40B4-BE49-F238E27FC236}">
                  <a16:creationId xmlns:a16="http://schemas.microsoft.com/office/drawing/2014/main" id="{CFD3319F-7D9D-4E94-853B-322FA0F6660E}"/>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19" name="Group 36">
              <a:extLst>
                <a:ext uri="{FF2B5EF4-FFF2-40B4-BE49-F238E27FC236}">
                  <a16:creationId xmlns:a16="http://schemas.microsoft.com/office/drawing/2014/main" id="{F7025F99-ECF7-4B99-8065-1B62B0D74DF2}"/>
                </a:ext>
              </a:extLst>
            </p:cNvPr>
            <p:cNvGrpSpPr/>
            <p:nvPr/>
          </p:nvGrpSpPr>
          <p:grpSpPr>
            <a:xfrm>
              <a:off x="17375646" y="5946552"/>
              <a:ext cx="1524627" cy="1525684"/>
              <a:chOff x="-1587" y="-3175"/>
              <a:chExt cx="3670300" cy="3671888"/>
            </a:xfrm>
            <a:grpFill/>
          </p:grpSpPr>
          <p:sp>
            <p:nvSpPr>
              <p:cNvPr id="20" name="Freeform 24">
                <a:extLst>
                  <a:ext uri="{FF2B5EF4-FFF2-40B4-BE49-F238E27FC236}">
                    <a16:creationId xmlns:a16="http://schemas.microsoft.com/office/drawing/2014/main" id="{41C904E8-BFE6-4902-AB6D-BC7C38AB436A}"/>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21" name="Freeform 25">
                <a:extLst>
                  <a:ext uri="{FF2B5EF4-FFF2-40B4-BE49-F238E27FC236}">
                    <a16:creationId xmlns:a16="http://schemas.microsoft.com/office/drawing/2014/main" id="{5ACA0255-EA3A-4EA3-AD7C-317F796FBCFD}"/>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sp>
        <p:nvSpPr>
          <p:cNvPr id="22" name="Tekstvak 21">
            <a:extLst>
              <a:ext uri="{FF2B5EF4-FFF2-40B4-BE49-F238E27FC236}">
                <a16:creationId xmlns:a16="http://schemas.microsoft.com/office/drawing/2014/main" id="{64332E4D-6FDF-4993-BE92-0F9A80BE921A}"/>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21</a:t>
            </a:r>
          </a:p>
        </p:txBody>
      </p:sp>
    </p:spTree>
    <p:extLst>
      <p:ext uri="{BB962C8B-B14F-4D97-AF65-F5344CB8AC3E}">
        <p14:creationId xmlns:p14="http://schemas.microsoft.com/office/powerpoint/2010/main" val="3821565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3E944C3-4C61-49DE-8AFE-8947D7DF9044}"/>
              </a:ext>
            </a:extLst>
          </p:cNvPr>
          <p:cNvSpPr>
            <a:spLocks noGrp="1"/>
          </p:cNvSpPr>
          <p:nvPr>
            <p:ph type="subTitle" idx="16"/>
          </p:nvPr>
        </p:nvSpPr>
        <p:spPr/>
        <p:txBody>
          <a:bodyPr>
            <a:normAutofit lnSpcReduction="10000"/>
          </a:bodyPr>
          <a:lstStyle/>
          <a:p>
            <a:r>
              <a:rPr lang="nl-NL" dirty="0"/>
              <a:t>Mijlpalen en Prestaties</a:t>
            </a:r>
          </a:p>
        </p:txBody>
      </p:sp>
      <p:sp>
        <p:nvSpPr>
          <p:cNvPr id="4" name="Tijdelijke aanduiding voor tekst 3">
            <a:extLst>
              <a:ext uri="{FF2B5EF4-FFF2-40B4-BE49-F238E27FC236}">
                <a16:creationId xmlns:a16="http://schemas.microsoft.com/office/drawing/2014/main" id="{B4A491F6-2D52-4E40-8B3E-47AB51DB6D33}"/>
              </a:ext>
            </a:extLst>
          </p:cNvPr>
          <p:cNvSpPr>
            <a:spLocks noGrp="1"/>
          </p:cNvSpPr>
          <p:nvPr>
            <p:ph type="body" sz="quarter" idx="17"/>
          </p:nvPr>
        </p:nvSpPr>
        <p:spPr/>
        <p:txBody>
          <a:bodyPr>
            <a:normAutofit fontScale="92500"/>
          </a:bodyPr>
          <a:lstStyle/>
          <a:p>
            <a:r>
              <a:rPr lang="nl-NL" dirty="0"/>
              <a:t>3B World Food Center- Experience</a:t>
            </a:r>
          </a:p>
        </p:txBody>
      </p:sp>
      <p:graphicFrame>
        <p:nvGraphicFramePr>
          <p:cNvPr id="5" name="Tijdelijke aanduiding voor inhoud 4">
            <a:extLst>
              <a:ext uri="{FF2B5EF4-FFF2-40B4-BE49-F238E27FC236}">
                <a16:creationId xmlns:a16="http://schemas.microsoft.com/office/drawing/2014/main" id="{16E46495-A6D6-4C09-AC61-C453E29E52B7}"/>
              </a:ext>
            </a:extLst>
          </p:cNvPr>
          <p:cNvGraphicFramePr>
            <a:graphicFrameLocks noGrp="1"/>
          </p:cNvGraphicFramePr>
          <p:nvPr>
            <p:ph idx="1"/>
            <p:extLst>
              <p:ext uri="{D42A27DB-BD31-4B8C-83A1-F6EECF244321}">
                <p14:modId xmlns:p14="http://schemas.microsoft.com/office/powerpoint/2010/main" val="652415282"/>
              </p:ext>
            </p:extLst>
          </p:nvPr>
        </p:nvGraphicFramePr>
        <p:xfrm>
          <a:off x="473603" y="2390912"/>
          <a:ext cx="11263472" cy="2014406"/>
        </p:xfrm>
        <a:graphic>
          <a:graphicData uri="http://schemas.openxmlformats.org/drawingml/2006/table">
            <a:tbl>
              <a:tblPr firstRow="1" bandRow="1">
                <a:tableStyleId>{93296810-A885-4BE3-A3E7-6D5BEEA58F35}</a:tableStyleId>
              </a:tblPr>
              <a:tblGrid>
                <a:gridCol w="6964427">
                  <a:extLst>
                    <a:ext uri="{9D8B030D-6E8A-4147-A177-3AD203B41FA5}">
                      <a16:colId xmlns:a16="http://schemas.microsoft.com/office/drawing/2014/main" val="1032306165"/>
                    </a:ext>
                  </a:extLst>
                </a:gridCol>
                <a:gridCol w="3316406">
                  <a:extLst>
                    <a:ext uri="{9D8B030D-6E8A-4147-A177-3AD203B41FA5}">
                      <a16:colId xmlns:a16="http://schemas.microsoft.com/office/drawing/2014/main" val="3145370027"/>
                    </a:ext>
                  </a:extLst>
                </a:gridCol>
                <a:gridCol w="982639">
                  <a:extLst>
                    <a:ext uri="{9D8B030D-6E8A-4147-A177-3AD203B41FA5}">
                      <a16:colId xmlns:a16="http://schemas.microsoft.com/office/drawing/2014/main" val="2593601043"/>
                    </a:ext>
                  </a:extLst>
                </a:gridCol>
              </a:tblGrid>
              <a:tr h="264932">
                <a:tc>
                  <a:txBody>
                    <a:bodyPr/>
                    <a:lstStyle/>
                    <a:p>
                      <a:r>
                        <a:rPr lang="nl-NL" sz="1400" dirty="0">
                          <a:solidFill>
                            <a:schemeClr val="tx1"/>
                          </a:solidFill>
                          <a:latin typeface="Avenir Book"/>
                        </a:rPr>
                        <a:t>Uitgevoerde activiteiten WFC-Experience</a:t>
                      </a:r>
                    </a:p>
                  </a:txBody>
                  <a:tcPr/>
                </a:tc>
                <a:tc>
                  <a:txBody>
                    <a:bodyPr/>
                    <a:lstStyle/>
                    <a:p>
                      <a:r>
                        <a:rPr lang="nl-NL" sz="1400" dirty="0">
                          <a:solidFill>
                            <a:schemeClr val="tx1"/>
                          </a:solidFill>
                          <a:latin typeface="Avenir Book"/>
                        </a:rPr>
                        <a:t>Mijlpalen WFC-Experience</a:t>
                      </a:r>
                    </a:p>
                  </a:txBody>
                  <a:tcPr/>
                </a:tc>
                <a:tc>
                  <a:txBody>
                    <a:bodyPr/>
                    <a:lstStyle/>
                    <a:p>
                      <a:r>
                        <a:rPr lang="nl-NL" sz="1400" dirty="0">
                          <a:solidFill>
                            <a:schemeClr val="tx1"/>
                          </a:solidFill>
                          <a:latin typeface="Avenir Book"/>
                        </a:rPr>
                        <a:t>Voortgang</a:t>
                      </a:r>
                    </a:p>
                  </a:txBody>
                  <a:tcPr/>
                </a:tc>
                <a:extLst>
                  <a:ext uri="{0D108BD9-81ED-4DB2-BD59-A6C34878D82A}">
                    <a16:rowId xmlns:a16="http://schemas.microsoft.com/office/drawing/2014/main" val="322595574"/>
                  </a:ext>
                </a:extLst>
              </a:tr>
              <a:tr h="1709606">
                <a:tc>
                  <a:txBody>
                    <a:bodyPr/>
                    <a:lstStyle/>
                    <a:p>
                      <a:pPr marL="171450" indent="-171450">
                        <a:buFont typeface="Arial" panose="020B0604020202020204" pitchFamily="34" charset="0"/>
                        <a:buChar char="•"/>
                      </a:pPr>
                      <a:r>
                        <a:rPr lang="nl-NL" sz="1200" dirty="0">
                          <a:latin typeface="Avenir Book"/>
                        </a:rPr>
                        <a:t>Oprichten van stichting met eigen bestuur en inrichten van een operationeel team. </a:t>
                      </a:r>
                    </a:p>
                    <a:p>
                      <a:pPr marL="171450" indent="-171450">
                        <a:buFont typeface="Arial" panose="020B0604020202020204" pitchFamily="34" charset="0"/>
                        <a:buChar char="•"/>
                      </a:pPr>
                      <a:r>
                        <a:rPr lang="nl-NL" sz="1200" dirty="0">
                          <a:latin typeface="Avenir Book"/>
                        </a:rPr>
                        <a:t>Drie grote aanbestedingen (bouw, </a:t>
                      </a:r>
                      <a:r>
                        <a:rPr lang="nl-NL" sz="1200" dirty="0" err="1">
                          <a:latin typeface="Avenir Book"/>
                        </a:rPr>
                        <a:t>experience</a:t>
                      </a:r>
                      <a:r>
                        <a:rPr lang="nl-NL" sz="1200" dirty="0">
                          <a:latin typeface="Avenir Book"/>
                        </a:rPr>
                        <a:t> en exploitatie) en gegund: (TEKA groep als Exploitant)</a:t>
                      </a:r>
                    </a:p>
                    <a:p>
                      <a:pPr marL="171450" indent="-171450">
                        <a:buFont typeface="Arial" panose="020B0604020202020204" pitchFamily="34" charset="0"/>
                        <a:buChar char="•"/>
                      </a:pPr>
                      <a:r>
                        <a:rPr lang="nl-NL" sz="1200" dirty="0">
                          <a:latin typeface="Avenir Book"/>
                        </a:rPr>
                        <a:t>Uitwerken van gedetailleerd ontwerp: detailontwerp is, met herziende businesscase, basis waarop financiële partners besluit nemen over definitieve toekenning van budget voor realisatie van WFC-E. </a:t>
                      </a:r>
                    </a:p>
                    <a:p>
                      <a:pPr marL="171450" indent="-171450">
                        <a:buFont typeface="Arial" panose="020B0604020202020204" pitchFamily="34" charset="0"/>
                        <a:buChar char="•"/>
                      </a:pPr>
                      <a:r>
                        <a:rPr lang="nl-NL" sz="1200" dirty="0">
                          <a:latin typeface="Avenir Book"/>
                        </a:rPr>
                        <a:t>Inrichting klankbordgroep met afgevaardigden uit wetenschap,  bedrijfsleven, </a:t>
                      </a:r>
                      <a:r>
                        <a:rPr lang="nl-NL" sz="1200" dirty="0" err="1">
                          <a:latin typeface="Avenir Book"/>
                        </a:rPr>
                        <a:t>NGO’s</a:t>
                      </a:r>
                      <a:r>
                        <a:rPr lang="nl-NL" sz="1200" dirty="0">
                          <a:latin typeface="Avenir Book"/>
                        </a:rPr>
                        <a:t> en </a:t>
                      </a:r>
                      <a:r>
                        <a:rPr lang="nl-NL" sz="1200" dirty="0" err="1">
                          <a:latin typeface="Avenir Book"/>
                        </a:rPr>
                        <a:t>leisure</a:t>
                      </a:r>
                      <a:r>
                        <a:rPr lang="nl-NL" sz="1200" dirty="0">
                          <a:latin typeface="Avenir Book"/>
                        </a:rPr>
                        <a:t> experts om te komen tot breed gedragen Experience. Partners uit de andere sporen van Regio Deal erbij gevraagd.</a:t>
                      </a:r>
                    </a:p>
                    <a:p>
                      <a:pPr marL="171450" indent="-171450">
                        <a:buFont typeface="Arial" panose="020B0604020202020204" pitchFamily="34" charset="0"/>
                        <a:buChar char="•"/>
                      </a:pPr>
                      <a:r>
                        <a:rPr lang="nl-NL" sz="1200" dirty="0">
                          <a:solidFill>
                            <a:srgbClr val="012145"/>
                          </a:solidFill>
                          <a:latin typeface="Avenir Book"/>
                        </a:rPr>
                        <a:t>Start initiatief Business </a:t>
                      </a:r>
                      <a:r>
                        <a:rPr lang="nl-NL" sz="1200" dirty="0" err="1">
                          <a:solidFill>
                            <a:srgbClr val="012145"/>
                          </a:solidFill>
                          <a:latin typeface="Avenir Book"/>
                        </a:rPr>
                        <a:t>to</a:t>
                      </a:r>
                      <a:r>
                        <a:rPr lang="nl-NL" sz="1200" dirty="0">
                          <a:solidFill>
                            <a:srgbClr val="012145"/>
                          </a:solidFill>
                          <a:latin typeface="Avenir Book"/>
                        </a:rPr>
                        <a:t> Business om te komen tot etalagefunctie voor bedrijfsleven, ontvangen van delegaties uit binnen en buitenland, zaken doen en leggen van verbindingen in wereld van Agro en Food. </a:t>
                      </a:r>
                    </a:p>
                  </a:txBody>
                  <a:tcPr/>
                </a:tc>
                <a:tc>
                  <a:txBody>
                    <a:bodyPr/>
                    <a:lstStyle/>
                    <a:p>
                      <a:pPr marL="171450" indent="-171450" algn="l" defTabSz="914400" rtl="0" eaLnBrk="1" latinLnBrk="0" hangingPunct="1">
                        <a:buFont typeface="Wingdings" panose="05000000000000000000" pitchFamily="2" charset="2"/>
                        <a:buChar char="§"/>
                      </a:pPr>
                      <a:r>
                        <a:rPr lang="nl-NL" sz="1200" dirty="0">
                          <a:solidFill>
                            <a:srgbClr val="012145"/>
                          </a:solidFill>
                          <a:latin typeface="Avenir Book"/>
                        </a:rPr>
                        <a:t>Stichting WFC Experience opgericht.</a:t>
                      </a:r>
                    </a:p>
                    <a:p>
                      <a:pPr marL="171450" indent="-171450" algn="l" defTabSz="914400" rtl="0" eaLnBrk="1" latinLnBrk="0" hangingPunct="1">
                        <a:buFont typeface="Wingdings" panose="05000000000000000000" pitchFamily="2" charset="2"/>
                        <a:buChar char="§"/>
                      </a:pPr>
                      <a:r>
                        <a:rPr lang="nl-NL" sz="1200" dirty="0">
                          <a:solidFill>
                            <a:srgbClr val="012145"/>
                          </a:solidFill>
                          <a:latin typeface="Avenir Book"/>
                        </a:rPr>
                        <a:t>Subsidieaanvraag voor eerste tranche ingediend bij provincie Gelderland en gemeente Ede.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dirty="0">
                          <a:solidFill>
                            <a:srgbClr val="012145"/>
                          </a:solidFill>
                          <a:latin typeface="Avenir Book"/>
                        </a:rPr>
                        <a:t>Drie Europese Aanbestedingen (bouwkundig architect, </a:t>
                      </a:r>
                      <a:r>
                        <a:rPr lang="nl-NL" sz="1200" dirty="0" err="1">
                          <a:solidFill>
                            <a:srgbClr val="012145"/>
                          </a:solidFill>
                          <a:latin typeface="Avenir Book"/>
                        </a:rPr>
                        <a:t>experience</a:t>
                      </a:r>
                      <a:r>
                        <a:rPr lang="nl-NL" sz="1200" dirty="0">
                          <a:solidFill>
                            <a:srgbClr val="012145"/>
                          </a:solidFill>
                          <a:latin typeface="Avenir Book"/>
                        </a:rPr>
                        <a:t> architect en exploitant) zijn gegund.</a:t>
                      </a:r>
                    </a:p>
                    <a:p>
                      <a:pPr marL="171450" indent="-171450" algn="l" defTabSz="914400" rtl="0" eaLnBrk="1" latinLnBrk="0" hangingPunct="1">
                        <a:buFont typeface="Wingdings" panose="05000000000000000000" pitchFamily="2" charset="2"/>
                        <a:buChar char="§"/>
                      </a:pPr>
                      <a:endParaRPr lang="nl-NL" sz="1200" dirty="0">
                        <a:solidFill>
                          <a:srgbClr val="012145"/>
                        </a:solidFill>
                        <a:latin typeface="Avenir Book"/>
                      </a:endParaRPr>
                    </a:p>
                  </a:txBody>
                  <a:tcPr/>
                </a:tc>
                <a:tc>
                  <a:txBody>
                    <a:bodyPr/>
                    <a:lstStyle/>
                    <a:p>
                      <a:endParaRPr lang="nl-NL" sz="1000" dirty="0"/>
                    </a:p>
                  </a:txBody>
                  <a:tcPr/>
                </a:tc>
                <a:extLst>
                  <a:ext uri="{0D108BD9-81ED-4DB2-BD59-A6C34878D82A}">
                    <a16:rowId xmlns:a16="http://schemas.microsoft.com/office/drawing/2014/main" val="1800623901"/>
                  </a:ext>
                </a:extLst>
              </a:tr>
            </a:tbl>
          </a:graphicData>
        </a:graphic>
      </p:graphicFrame>
      <p:graphicFrame>
        <p:nvGraphicFramePr>
          <p:cNvPr id="6" name="Tabel 5">
            <a:extLst>
              <a:ext uri="{FF2B5EF4-FFF2-40B4-BE49-F238E27FC236}">
                <a16:creationId xmlns:a16="http://schemas.microsoft.com/office/drawing/2014/main" id="{787478DD-E16E-44D7-B4B2-6C3854FE7945}"/>
              </a:ext>
            </a:extLst>
          </p:cNvPr>
          <p:cNvGraphicFramePr>
            <a:graphicFrameLocks noGrp="1"/>
          </p:cNvGraphicFramePr>
          <p:nvPr>
            <p:extLst>
              <p:ext uri="{D42A27DB-BD31-4B8C-83A1-F6EECF244321}">
                <p14:modId xmlns:p14="http://schemas.microsoft.com/office/powerpoint/2010/main" val="4214255309"/>
              </p:ext>
            </p:extLst>
          </p:nvPr>
        </p:nvGraphicFramePr>
        <p:xfrm>
          <a:off x="473602" y="4650037"/>
          <a:ext cx="11263472" cy="447990"/>
        </p:xfrm>
        <a:graphic>
          <a:graphicData uri="http://schemas.openxmlformats.org/drawingml/2006/table">
            <a:tbl>
              <a:tblPr firstRow="1" bandRow="1">
                <a:tableStyleId>{93296810-A885-4BE3-A3E7-6D5BEEA58F35}</a:tableStyleId>
              </a:tblPr>
              <a:tblGrid>
                <a:gridCol w="3648022">
                  <a:extLst>
                    <a:ext uri="{9D8B030D-6E8A-4147-A177-3AD203B41FA5}">
                      <a16:colId xmlns:a16="http://schemas.microsoft.com/office/drawing/2014/main" val="2595157612"/>
                    </a:ext>
                  </a:extLst>
                </a:gridCol>
                <a:gridCol w="2047164">
                  <a:extLst>
                    <a:ext uri="{9D8B030D-6E8A-4147-A177-3AD203B41FA5}">
                      <a16:colId xmlns:a16="http://schemas.microsoft.com/office/drawing/2014/main" val="3213470564"/>
                    </a:ext>
                  </a:extLst>
                </a:gridCol>
                <a:gridCol w="1310185">
                  <a:extLst>
                    <a:ext uri="{9D8B030D-6E8A-4147-A177-3AD203B41FA5}">
                      <a16:colId xmlns:a16="http://schemas.microsoft.com/office/drawing/2014/main" val="2145727988"/>
                    </a:ext>
                  </a:extLst>
                </a:gridCol>
                <a:gridCol w="4258101">
                  <a:extLst>
                    <a:ext uri="{9D8B030D-6E8A-4147-A177-3AD203B41FA5}">
                      <a16:colId xmlns:a16="http://schemas.microsoft.com/office/drawing/2014/main" val="445218462"/>
                    </a:ext>
                  </a:extLst>
                </a:gridCol>
              </a:tblGrid>
              <a:tr h="447990">
                <a:tc>
                  <a:txBody>
                    <a:bodyPr/>
                    <a:lstStyle/>
                    <a:p>
                      <a:r>
                        <a:rPr lang="nl-NL" sz="1400" dirty="0">
                          <a:latin typeface="Avenir Book"/>
                        </a:rPr>
                        <a:t>Prestaties WFC-Experience</a:t>
                      </a:r>
                    </a:p>
                  </a:txBody>
                  <a:tcPr/>
                </a:tc>
                <a:tc>
                  <a:txBody>
                    <a:bodyPr/>
                    <a:lstStyle/>
                    <a:p>
                      <a:r>
                        <a:rPr lang="nl-NL" sz="1400" dirty="0">
                          <a:latin typeface="Avenir Book"/>
                        </a:rPr>
                        <a:t>Streefwaarde (einde RD)</a:t>
                      </a:r>
                    </a:p>
                  </a:txBody>
                  <a:tcPr/>
                </a:tc>
                <a:tc>
                  <a:txBody>
                    <a:bodyPr/>
                    <a:lstStyle/>
                    <a:p>
                      <a:r>
                        <a:rPr lang="nl-NL" sz="1400" dirty="0">
                          <a:latin typeface="Avenir Book"/>
                        </a:rPr>
                        <a:t>Status 2020</a:t>
                      </a:r>
                    </a:p>
                  </a:txBody>
                  <a:tcPr/>
                </a:tc>
                <a:tc>
                  <a:txBody>
                    <a:bodyPr/>
                    <a:lstStyle/>
                    <a:p>
                      <a:r>
                        <a:rPr lang="nl-NL" sz="1400" dirty="0">
                          <a:latin typeface="Avenir Book"/>
                        </a:rPr>
                        <a:t>Toelichting</a:t>
                      </a:r>
                    </a:p>
                  </a:txBody>
                  <a:tcPr/>
                </a:tc>
                <a:extLst>
                  <a:ext uri="{0D108BD9-81ED-4DB2-BD59-A6C34878D82A}">
                    <a16:rowId xmlns:a16="http://schemas.microsoft.com/office/drawing/2014/main" val="4136926125"/>
                  </a:ext>
                </a:extLst>
              </a:tr>
            </a:tbl>
          </a:graphicData>
        </a:graphic>
      </p:graphicFrame>
      <p:graphicFrame>
        <p:nvGraphicFramePr>
          <p:cNvPr id="7" name="Tabel 6">
            <a:extLst>
              <a:ext uri="{FF2B5EF4-FFF2-40B4-BE49-F238E27FC236}">
                <a16:creationId xmlns:a16="http://schemas.microsoft.com/office/drawing/2014/main" id="{CCD979BC-F0AA-4620-8E9C-F068197BD854}"/>
              </a:ext>
            </a:extLst>
          </p:cNvPr>
          <p:cNvGraphicFramePr>
            <a:graphicFrameLocks noGrp="1"/>
          </p:cNvGraphicFramePr>
          <p:nvPr>
            <p:extLst>
              <p:ext uri="{D42A27DB-BD31-4B8C-83A1-F6EECF244321}">
                <p14:modId xmlns:p14="http://schemas.microsoft.com/office/powerpoint/2010/main" val="3361010294"/>
              </p:ext>
            </p:extLst>
          </p:nvPr>
        </p:nvGraphicFramePr>
        <p:xfrm>
          <a:off x="473602" y="5072661"/>
          <a:ext cx="11244795" cy="447990"/>
        </p:xfrm>
        <a:graphic>
          <a:graphicData uri="http://schemas.openxmlformats.org/drawingml/2006/table">
            <a:tbl>
              <a:tblPr firstRow="1" bandRow="1">
                <a:tableStyleId>{93296810-A885-4BE3-A3E7-6D5BEEA58F35}</a:tableStyleId>
              </a:tblPr>
              <a:tblGrid>
                <a:gridCol w="3648022">
                  <a:extLst>
                    <a:ext uri="{9D8B030D-6E8A-4147-A177-3AD203B41FA5}">
                      <a16:colId xmlns:a16="http://schemas.microsoft.com/office/drawing/2014/main" val="2066327649"/>
                    </a:ext>
                  </a:extLst>
                </a:gridCol>
                <a:gridCol w="2033516">
                  <a:extLst>
                    <a:ext uri="{9D8B030D-6E8A-4147-A177-3AD203B41FA5}">
                      <a16:colId xmlns:a16="http://schemas.microsoft.com/office/drawing/2014/main" val="1072815754"/>
                    </a:ext>
                  </a:extLst>
                </a:gridCol>
                <a:gridCol w="1310185">
                  <a:extLst>
                    <a:ext uri="{9D8B030D-6E8A-4147-A177-3AD203B41FA5}">
                      <a16:colId xmlns:a16="http://schemas.microsoft.com/office/drawing/2014/main" val="1079190525"/>
                    </a:ext>
                  </a:extLst>
                </a:gridCol>
                <a:gridCol w="4253072">
                  <a:extLst>
                    <a:ext uri="{9D8B030D-6E8A-4147-A177-3AD203B41FA5}">
                      <a16:colId xmlns:a16="http://schemas.microsoft.com/office/drawing/2014/main" val="3168316308"/>
                    </a:ext>
                  </a:extLst>
                </a:gridCol>
              </a:tblGrid>
              <a:tr h="447990">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nl-NL" sz="1200" b="0" i="0" u="none" strike="noStrike" dirty="0">
                          <a:solidFill>
                            <a:srgbClr val="002060"/>
                          </a:solidFill>
                          <a:effectLst/>
                          <a:latin typeface="Avenir Book"/>
                        </a:rPr>
                        <a:t>Definitief ontwerp voor het World Food Center Experience gerealiseerd en afgestemd met betrokkenen </a:t>
                      </a:r>
                    </a:p>
                  </a:txBody>
                  <a:tcPr marL="0" marR="0" marT="0" marB="0">
                    <a:solidFill>
                      <a:srgbClr val="D7EACC"/>
                    </a:solidFill>
                  </a:tcPr>
                </a:tc>
                <a:tc>
                  <a:txBody>
                    <a:bodyPr/>
                    <a:lstStyle/>
                    <a:p>
                      <a:r>
                        <a:rPr lang="nl-NL" sz="1200" b="0" dirty="0">
                          <a:solidFill>
                            <a:srgbClr val="012145"/>
                          </a:solidFill>
                          <a:latin typeface="Avenir Book"/>
                        </a:rPr>
                        <a:t>1</a:t>
                      </a:r>
                    </a:p>
                  </a:txBody>
                  <a:tcPr>
                    <a:solidFill>
                      <a:srgbClr val="D7EACC"/>
                    </a:solidFill>
                  </a:tcPr>
                </a:tc>
                <a:tc>
                  <a:txBody>
                    <a:bodyPr/>
                    <a:lstStyle/>
                    <a:p>
                      <a:r>
                        <a:rPr lang="nl-NL" sz="1200" b="0" dirty="0">
                          <a:solidFill>
                            <a:srgbClr val="012145"/>
                          </a:solidFill>
                          <a:latin typeface="Avenir Book"/>
                        </a:rPr>
                        <a:t>0</a:t>
                      </a:r>
                    </a:p>
                  </a:txBody>
                  <a:tcPr>
                    <a:solidFill>
                      <a:srgbClr val="D7EACC"/>
                    </a:solidFill>
                  </a:tcPr>
                </a:tc>
                <a:tc>
                  <a:txBody>
                    <a:bodyPr/>
                    <a:lstStyle/>
                    <a:p>
                      <a:r>
                        <a:rPr lang="nl-NL" sz="1200" b="0" dirty="0">
                          <a:solidFill>
                            <a:srgbClr val="012145"/>
                          </a:solidFill>
                          <a:latin typeface="Avenir Book"/>
                        </a:rPr>
                        <a:t>Geplande realisatie mijlpaal na 2020</a:t>
                      </a:r>
                    </a:p>
                  </a:txBody>
                  <a:tcPr>
                    <a:solidFill>
                      <a:srgbClr val="D7EACC"/>
                    </a:solidFill>
                  </a:tcPr>
                </a:tc>
                <a:extLst>
                  <a:ext uri="{0D108BD9-81ED-4DB2-BD59-A6C34878D82A}">
                    <a16:rowId xmlns:a16="http://schemas.microsoft.com/office/drawing/2014/main" val="1814395695"/>
                  </a:ext>
                </a:extLst>
              </a:tr>
            </a:tbl>
          </a:graphicData>
        </a:graphic>
      </p:graphicFrame>
      <p:grpSp>
        <p:nvGrpSpPr>
          <p:cNvPr id="8" name="Groep 32">
            <a:extLst>
              <a:ext uri="{FF2B5EF4-FFF2-40B4-BE49-F238E27FC236}">
                <a16:creationId xmlns:a16="http://schemas.microsoft.com/office/drawing/2014/main" id="{EEB4CF32-41D9-4F91-B3B1-837AD5853975}"/>
              </a:ext>
            </a:extLst>
          </p:cNvPr>
          <p:cNvGrpSpPr>
            <a:grpSpLocks noChangeAspect="1"/>
          </p:cNvGrpSpPr>
          <p:nvPr/>
        </p:nvGrpSpPr>
        <p:grpSpPr>
          <a:xfrm>
            <a:off x="11115796" y="2857465"/>
            <a:ext cx="293102" cy="293102"/>
            <a:chOff x="16405463" y="5167168"/>
            <a:chExt cx="3382403" cy="3383275"/>
          </a:xfrm>
          <a:solidFill>
            <a:srgbClr val="729452"/>
          </a:solidFill>
        </p:grpSpPr>
        <p:sp>
          <p:nvSpPr>
            <p:cNvPr id="9" name="Oval 11">
              <a:extLst>
                <a:ext uri="{FF2B5EF4-FFF2-40B4-BE49-F238E27FC236}">
                  <a16:creationId xmlns:a16="http://schemas.microsoft.com/office/drawing/2014/main" id="{9785E714-C765-4658-94E3-C4DC89F88084}"/>
                </a:ext>
              </a:extLst>
            </p:cNvPr>
            <p:cNvSpPr>
              <a:spLocks noChangeAspect="1"/>
            </p:cNvSpPr>
            <p:nvPr/>
          </p:nvSpPr>
          <p:spPr>
            <a:xfrm>
              <a:off x="16405463" y="5167168"/>
              <a:ext cx="3382403" cy="3383275"/>
            </a:xfrm>
            <a:prstGeom prst="ellipse">
              <a:avLst/>
            </a:prstGeom>
            <a:grpFill/>
            <a:ln w="38100" cap="flat" cmpd="sng" algn="ctr">
              <a:noFill/>
              <a:prstDash val="solid"/>
            </a:ln>
            <a:effectLst/>
          </p:spPr>
          <p:txBody>
            <a:bodyPr lIns="487570" tIns="243784" rIns="487570" bIns="243784" rtlCol="0" anchor="ctr"/>
            <a:lstStyle/>
            <a:p>
              <a:pPr algn="ctr" defTabSz="3656868"/>
              <a:endParaRPr lang="en-US" sz="7200" kern="0" dirty="0">
                <a:solidFill>
                  <a:prstClr val="white"/>
                </a:solidFill>
                <a:latin typeface="Raleway Light"/>
              </a:endParaRPr>
            </a:p>
          </p:txBody>
        </p:sp>
        <p:grpSp>
          <p:nvGrpSpPr>
            <p:cNvPr id="10" name="Group 36">
              <a:extLst>
                <a:ext uri="{FF2B5EF4-FFF2-40B4-BE49-F238E27FC236}">
                  <a16:creationId xmlns:a16="http://schemas.microsoft.com/office/drawing/2014/main" id="{213E1B04-F6BE-4FC0-9F4E-3D608DC1D0DC}"/>
                </a:ext>
              </a:extLst>
            </p:cNvPr>
            <p:cNvGrpSpPr/>
            <p:nvPr/>
          </p:nvGrpSpPr>
          <p:grpSpPr>
            <a:xfrm>
              <a:off x="17375646" y="5946552"/>
              <a:ext cx="1524627" cy="1525684"/>
              <a:chOff x="-1587" y="-3175"/>
              <a:chExt cx="3670300" cy="3671888"/>
            </a:xfrm>
            <a:grpFill/>
          </p:grpSpPr>
          <p:sp>
            <p:nvSpPr>
              <p:cNvPr id="11" name="Freeform 24">
                <a:extLst>
                  <a:ext uri="{FF2B5EF4-FFF2-40B4-BE49-F238E27FC236}">
                    <a16:creationId xmlns:a16="http://schemas.microsoft.com/office/drawing/2014/main" id="{F92BE27E-333C-4058-9F5F-D075E3D1EB99}"/>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id-ID" sz="7200" kern="0" dirty="0">
                  <a:solidFill>
                    <a:srgbClr val="272727"/>
                  </a:solidFill>
                  <a:latin typeface="Raleway Light"/>
                </a:endParaRPr>
              </a:p>
            </p:txBody>
          </p:sp>
          <p:sp>
            <p:nvSpPr>
              <p:cNvPr id="12" name="Freeform 25">
                <a:extLst>
                  <a:ext uri="{FF2B5EF4-FFF2-40B4-BE49-F238E27FC236}">
                    <a16:creationId xmlns:a16="http://schemas.microsoft.com/office/drawing/2014/main" id="{0EA02F7B-B530-45A0-AA29-8A95AF0F26B9}"/>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id-ID" sz="7200" kern="0">
                  <a:solidFill>
                    <a:srgbClr val="272727"/>
                  </a:solidFill>
                  <a:latin typeface="Raleway Light"/>
                </a:endParaRPr>
              </a:p>
            </p:txBody>
          </p:sp>
        </p:grpSp>
      </p:grpSp>
      <p:sp>
        <p:nvSpPr>
          <p:cNvPr id="13" name="Tekstvak 12">
            <a:extLst>
              <a:ext uri="{FF2B5EF4-FFF2-40B4-BE49-F238E27FC236}">
                <a16:creationId xmlns:a16="http://schemas.microsoft.com/office/drawing/2014/main" id="{D5943225-9DE4-4DC5-A485-D9E452AF9F9A}"/>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22</a:t>
            </a:r>
          </a:p>
        </p:txBody>
      </p:sp>
    </p:spTree>
    <p:extLst>
      <p:ext uri="{BB962C8B-B14F-4D97-AF65-F5344CB8AC3E}">
        <p14:creationId xmlns:p14="http://schemas.microsoft.com/office/powerpoint/2010/main" val="326157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3E944C3-4C61-49DE-8AFE-8947D7DF9044}"/>
              </a:ext>
            </a:extLst>
          </p:cNvPr>
          <p:cNvSpPr>
            <a:spLocks noGrp="1"/>
          </p:cNvSpPr>
          <p:nvPr>
            <p:ph type="subTitle" idx="16"/>
          </p:nvPr>
        </p:nvSpPr>
        <p:spPr>
          <a:xfrm>
            <a:off x="838200" y="1483211"/>
            <a:ext cx="10515600" cy="607213"/>
          </a:xfrm>
        </p:spPr>
        <p:txBody>
          <a:bodyPr>
            <a:normAutofit lnSpcReduction="10000"/>
          </a:bodyPr>
          <a:lstStyle/>
          <a:p>
            <a:r>
              <a:rPr lang="nl-NL" dirty="0"/>
              <a:t>Planning, budget, kwaliteit</a:t>
            </a:r>
          </a:p>
        </p:txBody>
      </p:sp>
      <p:sp>
        <p:nvSpPr>
          <p:cNvPr id="4" name="Tijdelijke aanduiding voor tekst 3">
            <a:extLst>
              <a:ext uri="{FF2B5EF4-FFF2-40B4-BE49-F238E27FC236}">
                <a16:creationId xmlns:a16="http://schemas.microsoft.com/office/drawing/2014/main" id="{B4A491F6-2D52-4E40-8B3E-47AB51DB6D33}"/>
              </a:ext>
            </a:extLst>
          </p:cNvPr>
          <p:cNvSpPr>
            <a:spLocks noGrp="1"/>
          </p:cNvSpPr>
          <p:nvPr>
            <p:ph type="body" sz="quarter" idx="17"/>
          </p:nvPr>
        </p:nvSpPr>
        <p:spPr/>
        <p:txBody>
          <a:bodyPr/>
          <a:lstStyle/>
          <a:p>
            <a:r>
              <a:rPr lang="nl-NL" dirty="0"/>
              <a:t>3C Food Academy Nijkerk</a:t>
            </a:r>
          </a:p>
        </p:txBody>
      </p:sp>
      <p:graphicFrame>
        <p:nvGraphicFramePr>
          <p:cNvPr id="5" name="Tijdelijke aanduiding voor inhoud 4">
            <a:extLst>
              <a:ext uri="{FF2B5EF4-FFF2-40B4-BE49-F238E27FC236}">
                <a16:creationId xmlns:a16="http://schemas.microsoft.com/office/drawing/2014/main" id="{B3A6F7B7-1420-4726-B33C-5B98C11F87C6}"/>
              </a:ext>
            </a:extLst>
          </p:cNvPr>
          <p:cNvGraphicFramePr>
            <a:graphicFrameLocks/>
          </p:cNvGraphicFramePr>
          <p:nvPr>
            <p:extLst>
              <p:ext uri="{D42A27DB-BD31-4B8C-83A1-F6EECF244321}">
                <p14:modId xmlns:p14="http://schemas.microsoft.com/office/powerpoint/2010/main" val="3128318668"/>
              </p:ext>
            </p:extLst>
          </p:nvPr>
        </p:nvGraphicFramePr>
        <p:xfrm>
          <a:off x="838200" y="2090424"/>
          <a:ext cx="10515600" cy="2099450"/>
        </p:xfrm>
        <a:graphic>
          <a:graphicData uri="http://schemas.openxmlformats.org/drawingml/2006/table">
            <a:tbl>
              <a:tblPr firstRow="1" bandRow="1">
                <a:tableStyleId>{93296810-A885-4BE3-A3E7-6D5BEEA58F35}</a:tableStyleId>
              </a:tblPr>
              <a:tblGrid>
                <a:gridCol w="1093839">
                  <a:extLst>
                    <a:ext uri="{9D8B030D-6E8A-4147-A177-3AD203B41FA5}">
                      <a16:colId xmlns:a16="http://schemas.microsoft.com/office/drawing/2014/main" val="985315336"/>
                    </a:ext>
                  </a:extLst>
                </a:gridCol>
                <a:gridCol w="729274">
                  <a:extLst>
                    <a:ext uri="{9D8B030D-6E8A-4147-A177-3AD203B41FA5}">
                      <a16:colId xmlns:a16="http://schemas.microsoft.com/office/drawing/2014/main" val="1333811593"/>
                    </a:ext>
                  </a:extLst>
                </a:gridCol>
                <a:gridCol w="8692487">
                  <a:extLst>
                    <a:ext uri="{9D8B030D-6E8A-4147-A177-3AD203B41FA5}">
                      <a16:colId xmlns:a16="http://schemas.microsoft.com/office/drawing/2014/main" val="3890246598"/>
                    </a:ext>
                  </a:extLst>
                </a:gridCol>
              </a:tblGrid>
              <a:tr h="379893">
                <a:tc>
                  <a:txBody>
                    <a:bodyPr/>
                    <a:lstStyle/>
                    <a:p>
                      <a:r>
                        <a:rPr lang="nl-NL" sz="1400" dirty="0"/>
                        <a:t>FAN</a:t>
                      </a:r>
                    </a:p>
                  </a:txBody>
                  <a:tcPr/>
                </a:tc>
                <a:tc>
                  <a:txBody>
                    <a:bodyPr/>
                    <a:lstStyle/>
                    <a:p>
                      <a:r>
                        <a:rPr lang="nl-NL" sz="1400" dirty="0"/>
                        <a:t>2020</a:t>
                      </a:r>
                    </a:p>
                  </a:txBody>
                  <a:tcPr/>
                </a:tc>
                <a:tc>
                  <a:txBody>
                    <a:bodyPr/>
                    <a:lstStyle/>
                    <a:p>
                      <a:r>
                        <a:rPr lang="nl-NL" sz="1400" dirty="0"/>
                        <a:t>Toelichting</a:t>
                      </a:r>
                    </a:p>
                  </a:txBody>
                  <a:tcPr/>
                </a:tc>
                <a:extLst>
                  <a:ext uri="{0D108BD9-81ED-4DB2-BD59-A6C34878D82A}">
                    <a16:rowId xmlns:a16="http://schemas.microsoft.com/office/drawing/2014/main" val="277987979"/>
                  </a:ext>
                </a:extLst>
              </a:tr>
              <a:tr h="761538">
                <a:tc>
                  <a:txBody>
                    <a:bodyPr/>
                    <a:lstStyle/>
                    <a:p>
                      <a:r>
                        <a:rPr lang="nl-NL" sz="1200" b="1" kern="1200" dirty="0">
                          <a:solidFill>
                            <a:srgbClr val="012145"/>
                          </a:solidFill>
                          <a:latin typeface="Avenir Book" charset="0"/>
                        </a:rPr>
                        <a:t>Planning</a:t>
                      </a:r>
                    </a:p>
                  </a:txBody>
                  <a:tcPr/>
                </a:tc>
                <a:tc>
                  <a:txBody>
                    <a:bodyPr/>
                    <a:lstStyle/>
                    <a:p>
                      <a:endParaRPr lang="nl-NL" sz="1400" dirty="0"/>
                    </a:p>
                  </a:txBody>
                  <a:tcPr/>
                </a:tc>
                <a:tc>
                  <a:txBody>
                    <a:bodyPr/>
                    <a:lstStyle/>
                    <a:p>
                      <a:pPr marL="171450" indent="-171450">
                        <a:buFont typeface="Wingdings" panose="05000000000000000000" pitchFamily="2" charset="2"/>
                        <a:buChar char="§"/>
                      </a:pPr>
                      <a:r>
                        <a:rPr lang="nl-NL" sz="1200" dirty="0">
                          <a:solidFill>
                            <a:srgbClr val="012145"/>
                          </a:solidFill>
                          <a:latin typeface="Avenir Book"/>
                        </a:rPr>
                        <a:t>2</a:t>
                      </a:r>
                      <a:r>
                        <a:rPr lang="nl-NL" sz="1200" baseline="30000" dirty="0">
                          <a:solidFill>
                            <a:srgbClr val="012145"/>
                          </a:solidFill>
                          <a:latin typeface="Avenir Book"/>
                        </a:rPr>
                        <a:t>de</a:t>
                      </a:r>
                      <a:r>
                        <a:rPr lang="nl-NL" sz="1200" dirty="0">
                          <a:solidFill>
                            <a:srgbClr val="012145"/>
                          </a:solidFill>
                          <a:latin typeface="Avenir Book"/>
                        </a:rPr>
                        <a:t> BBL opleiding gestart met onderwijs dat op de werkvloer bij de bedrijven plaatsvindt;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dirty="0">
                          <a:solidFill>
                            <a:srgbClr val="012145"/>
                          </a:solidFill>
                          <a:latin typeface="Avenir Book"/>
                        </a:rPr>
                        <a:t>Diverse communicatieactiviteiten ontplooid en strategie is ontwikkeld voor 2021 met basis voor de jaren daarna;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dirty="0">
                          <a:solidFill>
                            <a:srgbClr val="012145"/>
                          </a:solidFill>
                          <a:latin typeface="Avenir Book"/>
                        </a:rPr>
                        <a:t>Actief gewerkt met werkgroepen, met leden uit triple helix, die zich samen inzetten voor continuering van FAN.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dirty="0">
                          <a:solidFill>
                            <a:srgbClr val="012145"/>
                          </a:solidFill>
                          <a:latin typeface="Avenir Book"/>
                        </a:rPr>
                        <a:t>fysieke bijeenkomst was gepland met  ruim 80 personen, helaas door corona niet doorgegaan </a:t>
                      </a:r>
                    </a:p>
                  </a:txBody>
                  <a:tcPr/>
                </a:tc>
                <a:extLst>
                  <a:ext uri="{0D108BD9-81ED-4DB2-BD59-A6C34878D82A}">
                    <a16:rowId xmlns:a16="http://schemas.microsoft.com/office/drawing/2014/main" val="3275819136"/>
                  </a:ext>
                </a:extLst>
              </a:tr>
              <a:tr h="423077">
                <a:tc>
                  <a:txBody>
                    <a:bodyPr/>
                    <a:lstStyle/>
                    <a:p>
                      <a:r>
                        <a:rPr lang="nl-NL" sz="1200" b="1" kern="1200" dirty="0">
                          <a:solidFill>
                            <a:srgbClr val="012145"/>
                          </a:solidFill>
                          <a:latin typeface="Avenir Book" charset="0"/>
                        </a:rPr>
                        <a:t>Budget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12145"/>
                        </a:solidFill>
                        <a:effectLst/>
                        <a:uLnTx/>
                        <a:uFillTx/>
                        <a:latin typeface="Calibri" panose="020F0502020204030204"/>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dirty="0">
                          <a:solidFill>
                            <a:srgbClr val="012145"/>
                          </a:solidFill>
                          <a:latin typeface="Avenir Book"/>
                        </a:rPr>
                        <a:t>Beschikbaarheid van Regiodeal-middelen is nodig om o.a. wervingsstrategie te kunnen opstellen/uitvoeren, de tijdelijke locatie in te richten en plannen te maken voor een eigen locatie</a:t>
                      </a:r>
                    </a:p>
                  </a:txBody>
                  <a:tcPr/>
                </a:tc>
                <a:extLst>
                  <a:ext uri="{0D108BD9-81ED-4DB2-BD59-A6C34878D82A}">
                    <a16:rowId xmlns:a16="http://schemas.microsoft.com/office/drawing/2014/main" val="2267142957"/>
                  </a:ext>
                </a:extLst>
              </a:tr>
              <a:tr h="439397">
                <a:tc>
                  <a:txBody>
                    <a:bodyPr/>
                    <a:lstStyle/>
                    <a:p>
                      <a:r>
                        <a:rPr lang="nl-NL" sz="1200" b="1" kern="1200" dirty="0">
                          <a:solidFill>
                            <a:srgbClr val="012145"/>
                          </a:solidFill>
                          <a:latin typeface="Avenir Book" charset="0"/>
                        </a:rPr>
                        <a:t>Kwaliteit</a:t>
                      </a:r>
                    </a:p>
                  </a:txBody>
                  <a:tcPr/>
                </a:tc>
                <a:tc>
                  <a:txBody>
                    <a:bodyPr/>
                    <a:lstStyle/>
                    <a:p>
                      <a:endParaRPr lang="nl-NL" sz="1400" dirty="0">
                        <a:solidFill>
                          <a:srgbClr val="012145"/>
                        </a:solidFil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dirty="0">
                          <a:solidFill>
                            <a:srgbClr val="012145"/>
                          </a:solidFill>
                          <a:latin typeface="Avenir Book"/>
                        </a:rPr>
                        <a:t>Vereniging groeit, draagvlak voor het project is groot. </a:t>
                      </a:r>
                    </a:p>
                  </a:txBody>
                  <a:tcPr/>
                </a:tc>
                <a:extLst>
                  <a:ext uri="{0D108BD9-81ED-4DB2-BD59-A6C34878D82A}">
                    <a16:rowId xmlns:a16="http://schemas.microsoft.com/office/drawing/2014/main" val="2309222510"/>
                  </a:ext>
                </a:extLst>
              </a:tr>
            </a:tbl>
          </a:graphicData>
        </a:graphic>
      </p:graphicFrame>
      <p:sp>
        <p:nvSpPr>
          <p:cNvPr id="6" name="Tekstvak 5">
            <a:extLst>
              <a:ext uri="{FF2B5EF4-FFF2-40B4-BE49-F238E27FC236}">
                <a16:creationId xmlns:a16="http://schemas.microsoft.com/office/drawing/2014/main" id="{EFFFA96F-AAF6-487F-91ED-5A69D00FF34C}"/>
              </a:ext>
            </a:extLst>
          </p:cNvPr>
          <p:cNvSpPr txBox="1"/>
          <p:nvPr/>
        </p:nvSpPr>
        <p:spPr>
          <a:xfrm>
            <a:off x="838200" y="4298114"/>
            <a:ext cx="10515600" cy="1569660"/>
          </a:xfrm>
          <a:prstGeom prst="rect">
            <a:avLst/>
          </a:prstGeom>
          <a:noFill/>
          <a:ln>
            <a:solidFill>
              <a:srgbClr val="012145"/>
            </a:solidFill>
          </a:ln>
        </p:spPr>
        <p:txBody>
          <a:bodyPr wrap="square" rtlCol="0">
            <a:spAutoFit/>
          </a:bodyPr>
          <a:lstStyle/>
          <a:p>
            <a:r>
              <a:rPr lang="nl-NL" sz="1200" b="1" dirty="0">
                <a:solidFill>
                  <a:srgbClr val="012145"/>
                </a:solidFill>
                <a:latin typeface="Avenir Book"/>
              </a:rPr>
              <a:t>Beheersmaatregelen</a:t>
            </a:r>
          </a:p>
          <a:p>
            <a:r>
              <a:rPr lang="nl-NL" sz="1200" dirty="0">
                <a:solidFill>
                  <a:srgbClr val="012145"/>
                </a:solidFill>
                <a:latin typeface="Avenir Book"/>
              </a:rPr>
              <a:t>Issues zijn </a:t>
            </a:r>
            <a:r>
              <a:rPr lang="nl-NL" sz="1200" dirty="0" err="1">
                <a:solidFill>
                  <a:srgbClr val="012145"/>
                </a:solidFill>
                <a:latin typeface="Avenir Book"/>
              </a:rPr>
              <a:t>Covid</a:t>
            </a:r>
            <a:r>
              <a:rPr lang="nl-NL" sz="1200" dirty="0">
                <a:solidFill>
                  <a:srgbClr val="012145"/>
                </a:solidFill>
                <a:latin typeface="Avenir Book"/>
              </a:rPr>
              <a:t>-gerelateerd: </a:t>
            </a:r>
            <a:r>
              <a:rPr lang="nl-NL" sz="1200" dirty="0" err="1">
                <a:solidFill>
                  <a:srgbClr val="012145"/>
                </a:solidFill>
                <a:latin typeface="Avenir Book"/>
              </a:rPr>
              <a:t>Covid</a:t>
            </a:r>
            <a:r>
              <a:rPr lang="nl-NL" sz="1200" dirty="0">
                <a:solidFill>
                  <a:srgbClr val="012145"/>
                </a:solidFill>
                <a:latin typeface="Avenir Book"/>
              </a:rPr>
              <a:t> vraagt volledige focus op instandhouding van de productie bij de bedrijven. De vormgeving van BOL opleiding </a:t>
            </a:r>
            <a:r>
              <a:rPr lang="nl-NL" sz="1200" dirty="0" err="1">
                <a:solidFill>
                  <a:srgbClr val="012145"/>
                </a:solidFill>
                <a:latin typeface="Avenir Book"/>
              </a:rPr>
              <a:t>ism</a:t>
            </a:r>
            <a:r>
              <a:rPr lang="nl-NL" sz="1200" dirty="0">
                <a:solidFill>
                  <a:srgbClr val="012145"/>
                </a:solidFill>
                <a:latin typeface="Avenir Book"/>
              </a:rPr>
              <a:t> bedrijven loopt daardoor vertraging op. Bij de werving van BOL-studenten dient er rekening mee worden gehouden dat voorlopig geen onderwijsmarkten mogelijk zijn. Scholen vinden het zelf ook erg moeilijk om hun leerlingen te begeleiden naar nieuwe beroepsopleiding</a:t>
            </a:r>
          </a:p>
          <a:p>
            <a:endParaRPr lang="nl-NL" sz="1200" dirty="0">
              <a:solidFill>
                <a:srgbClr val="012145"/>
              </a:solidFill>
              <a:latin typeface="Avenir Book"/>
            </a:endParaRPr>
          </a:p>
          <a:p>
            <a:r>
              <a:rPr lang="nl-NL" sz="1200" dirty="0" err="1">
                <a:solidFill>
                  <a:srgbClr val="012145"/>
                </a:solidFill>
                <a:latin typeface="Avenir Book"/>
              </a:rPr>
              <a:t>Covid</a:t>
            </a:r>
            <a:r>
              <a:rPr lang="nl-NL" sz="1200" dirty="0">
                <a:solidFill>
                  <a:srgbClr val="012145"/>
                </a:solidFill>
                <a:latin typeface="Avenir Book"/>
              </a:rPr>
              <a:t> vraagt op korte termijn volledige aandacht op primaire proces. Dit bemoeilijkt het vrijmaken van tijd en middelen voor doorontwikkeling van FAN. Door nu bedrijven ter zijde te staan in vinden van oplossingen (uitruil van arbeid), versterken we de samenwerkingsrelatie waarop kan worden voortgebouwd. Ondertussen zorgen we ervoor dat de (door)ontwikkeling van het concept en de marketing niet stil staan. </a:t>
            </a:r>
          </a:p>
        </p:txBody>
      </p:sp>
      <p:grpSp>
        <p:nvGrpSpPr>
          <p:cNvPr id="7" name="Groep 6">
            <a:extLst>
              <a:ext uri="{FF2B5EF4-FFF2-40B4-BE49-F238E27FC236}">
                <a16:creationId xmlns:a16="http://schemas.microsoft.com/office/drawing/2014/main" id="{9B9154AD-AE25-4B33-BC26-DB256C965587}"/>
              </a:ext>
            </a:extLst>
          </p:cNvPr>
          <p:cNvGrpSpPr>
            <a:grpSpLocks noChangeAspect="1"/>
          </p:cNvGrpSpPr>
          <p:nvPr/>
        </p:nvGrpSpPr>
        <p:grpSpPr>
          <a:xfrm>
            <a:off x="2151044" y="3358591"/>
            <a:ext cx="293102" cy="293102"/>
            <a:chOff x="16405463" y="5167174"/>
            <a:chExt cx="3382403" cy="3383280"/>
          </a:xfrm>
          <a:solidFill>
            <a:srgbClr val="729452"/>
          </a:solidFill>
        </p:grpSpPr>
        <p:sp>
          <p:nvSpPr>
            <p:cNvPr id="8" name="Oval 11">
              <a:extLst>
                <a:ext uri="{FF2B5EF4-FFF2-40B4-BE49-F238E27FC236}">
                  <a16:creationId xmlns:a16="http://schemas.microsoft.com/office/drawing/2014/main" id="{7DAED33C-8E36-44CD-9E74-7379B4A60A8D}"/>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9" name="Group 36">
              <a:extLst>
                <a:ext uri="{FF2B5EF4-FFF2-40B4-BE49-F238E27FC236}">
                  <a16:creationId xmlns:a16="http://schemas.microsoft.com/office/drawing/2014/main" id="{7A31A686-9741-4F64-B3E0-3AE0D0587342}"/>
                </a:ext>
              </a:extLst>
            </p:cNvPr>
            <p:cNvGrpSpPr/>
            <p:nvPr/>
          </p:nvGrpSpPr>
          <p:grpSpPr>
            <a:xfrm>
              <a:off x="17375646" y="5946552"/>
              <a:ext cx="1524627" cy="1525684"/>
              <a:chOff x="-1587" y="-3175"/>
              <a:chExt cx="3670300" cy="3671888"/>
            </a:xfrm>
            <a:grpFill/>
          </p:grpSpPr>
          <p:sp>
            <p:nvSpPr>
              <p:cNvPr id="10" name="Freeform 24">
                <a:extLst>
                  <a:ext uri="{FF2B5EF4-FFF2-40B4-BE49-F238E27FC236}">
                    <a16:creationId xmlns:a16="http://schemas.microsoft.com/office/drawing/2014/main" id="{A8DF129F-70DD-4012-8617-4D5B89BC617D}"/>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1" name="Freeform 25">
                <a:extLst>
                  <a:ext uri="{FF2B5EF4-FFF2-40B4-BE49-F238E27FC236}">
                    <a16:creationId xmlns:a16="http://schemas.microsoft.com/office/drawing/2014/main" id="{67D2C0CC-3285-4C1C-8039-8222AAF89DA4}"/>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12" name="Groep 11">
            <a:extLst>
              <a:ext uri="{FF2B5EF4-FFF2-40B4-BE49-F238E27FC236}">
                <a16:creationId xmlns:a16="http://schemas.microsoft.com/office/drawing/2014/main" id="{1678AFF3-B224-4725-95D1-338BAF17F3ED}"/>
              </a:ext>
            </a:extLst>
          </p:cNvPr>
          <p:cNvGrpSpPr>
            <a:grpSpLocks noChangeAspect="1"/>
          </p:cNvGrpSpPr>
          <p:nvPr/>
        </p:nvGrpSpPr>
        <p:grpSpPr>
          <a:xfrm>
            <a:off x="2151044" y="3812141"/>
            <a:ext cx="293102" cy="293102"/>
            <a:chOff x="16405463" y="5167174"/>
            <a:chExt cx="3382403" cy="3383280"/>
          </a:xfrm>
          <a:solidFill>
            <a:srgbClr val="729452"/>
          </a:solidFill>
        </p:grpSpPr>
        <p:sp>
          <p:nvSpPr>
            <p:cNvPr id="13" name="Oval 11">
              <a:extLst>
                <a:ext uri="{FF2B5EF4-FFF2-40B4-BE49-F238E27FC236}">
                  <a16:creationId xmlns:a16="http://schemas.microsoft.com/office/drawing/2014/main" id="{CC74ACEB-428B-4437-B681-9258EB6069AB}"/>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14" name="Group 36">
              <a:extLst>
                <a:ext uri="{FF2B5EF4-FFF2-40B4-BE49-F238E27FC236}">
                  <a16:creationId xmlns:a16="http://schemas.microsoft.com/office/drawing/2014/main" id="{677F8911-695D-41AC-B1FF-25C6EF6FB645}"/>
                </a:ext>
              </a:extLst>
            </p:cNvPr>
            <p:cNvGrpSpPr/>
            <p:nvPr/>
          </p:nvGrpSpPr>
          <p:grpSpPr>
            <a:xfrm>
              <a:off x="17375646" y="5946552"/>
              <a:ext cx="1524627" cy="1525684"/>
              <a:chOff x="-1587" y="-3175"/>
              <a:chExt cx="3670300" cy="3671888"/>
            </a:xfrm>
            <a:grpFill/>
          </p:grpSpPr>
          <p:sp>
            <p:nvSpPr>
              <p:cNvPr id="15" name="Freeform 24">
                <a:extLst>
                  <a:ext uri="{FF2B5EF4-FFF2-40B4-BE49-F238E27FC236}">
                    <a16:creationId xmlns:a16="http://schemas.microsoft.com/office/drawing/2014/main" id="{DC2714FA-4711-4DA2-A632-59C8E0C4F5B0}"/>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6" name="Freeform 25">
                <a:extLst>
                  <a:ext uri="{FF2B5EF4-FFF2-40B4-BE49-F238E27FC236}">
                    <a16:creationId xmlns:a16="http://schemas.microsoft.com/office/drawing/2014/main" id="{CFE15C25-0022-4FE7-A2E6-9D476D07342B}"/>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20" name="Groep 19">
            <a:extLst>
              <a:ext uri="{FF2B5EF4-FFF2-40B4-BE49-F238E27FC236}">
                <a16:creationId xmlns:a16="http://schemas.microsoft.com/office/drawing/2014/main" id="{110CE3FE-A3F7-4834-92C6-B393334DF64E}"/>
              </a:ext>
            </a:extLst>
          </p:cNvPr>
          <p:cNvGrpSpPr>
            <a:grpSpLocks noChangeAspect="1"/>
          </p:cNvGrpSpPr>
          <p:nvPr/>
        </p:nvGrpSpPr>
        <p:grpSpPr>
          <a:xfrm>
            <a:off x="2166964" y="2542001"/>
            <a:ext cx="293102" cy="293102"/>
            <a:chOff x="16405463" y="5167174"/>
            <a:chExt cx="3382403" cy="3383280"/>
          </a:xfrm>
          <a:solidFill>
            <a:srgbClr val="729452"/>
          </a:solidFill>
        </p:grpSpPr>
        <p:sp>
          <p:nvSpPr>
            <p:cNvPr id="21" name="Oval 11">
              <a:extLst>
                <a:ext uri="{FF2B5EF4-FFF2-40B4-BE49-F238E27FC236}">
                  <a16:creationId xmlns:a16="http://schemas.microsoft.com/office/drawing/2014/main" id="{FB893EBF-BA0E-4E5B-8F97-08EDE021D476}"/>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22" name="Group 36">
              <a:extLst>
                <a:ext uri="{FF2B5EF4-FFF2-40B4-BE49-F238E27FC236}">
                  <a16:creationId xmlns:a16="http://schemas.microsoft.com/office/drawing/2014/main" id="{58D181C0-C12D-4FDD-BD30-B3BE5B3E57D8}"/>
                </a:ext>
              </a:extLst>
            </p:cNvPr>
            <p:cNvGrpSpPr/>
            <p:nvPr/>
          </p:nvGrpSpPr>
          <p:grpSpPr>
            <a:xfrm>
              <a:off x="17375646" y="5946552"/>
              <a:ext cx="1524627" cy="1525684"/>
              <a:chOff x="-1587" y="-3175"/>
              <a:chExt cx="3670300" cy="3671888"/>
            </a:xfrm>
            <a:grpFill/>
          </p:grpSpPr>
          <p:sp>
            <p:nvSpPr>
              <p:cNvPr id="23" name="Freeform 24">
                <a:extLst>
                  <a:ext uri="{FF2B5EF4-FFF2-40B4-BE49-F238E27FC236}">
                    <a16:creationId xmlns:a16="http://schemas.microsoft.com/office/drawing/2014/main" id="{59040387-96E9-488E-9152-BB6E33F6AA84}"/>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24" name="Freeform 25">
                <a:extLst>
                  <a:ext uri="{FF2B5EF4-FFF2-40B4-BE49-F238E27FC236}">
                    <a16:creationId xmlns:a16="http://schemas.microsoft.com/office/drawing/2014/main" id="{E280AF1B-D7EA-4A8F-92D7-835B074F79B7}"/>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sp>
        <p:nvSpPr>
          <p:cNvPr id="25" name="Tekstvak 24">
            <a:extLst>
              <a:ext uri="{FF2B5EF4-FFF2-40B4-BE49-F238E27FC236}">
                <a16:creationId xmlns:a16="http://schemas.microsoft.com/office/drawing/2014/main" id="{3BAF4D54-0BA3-464E-A2DF-DFA48837D4FA}"/>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23</a:t>
            </a:r>
          </a:p>
        </p:txBody>
      </p:sp>
    </p:spTree>
    <p:extLst>
      <p:ext uri="{BB962C8B-B14F-4D97-AF65-F5344CB8AC3E}">
        <p14:creationId xmlns:p14="http://schemas.microsoft.com/office/powerpoint/2010/main" val="76508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3E944C3-4C61-49DE-8AFE-8947D7DF9044}"/>
              </a:ext>
            </a:extLst>
          </p:cNvPr>
          <p:cNvSpPr>
            <a:spLocks noGrp="1"/>
          </p:cNvSpPr>
          <p:nvPr>
            <p:ph type="subTitle" idx="16"/>
          </p:nvPr>
        </p:nvSpPr>
        <p:spPr/>
        <p:txBody>
          <a:bodyPr>
            <a:normAutofit lnSpcReduction="10000"/>
          </a:bodyPr>
          <a:lstStyle/>
          <a:p>
            <a:r>
              <a:rPr lang="nl-NL" dirty="0"/>
              <a:t>Mijlpalen en Prestaties</a:t>
            </a:r>
          </a:p>
        </p:txBody>
      </p:sp>
      <p:sp>
        <p:nvSpPr>
          <p:cNvPr id="4" name="Tijdelijke aanduiding voor tekst 3">
            <a:extLst>
              <a:ext uri="{FF2B5EF4-FFF2-40B4-BE49-F238E27FC236}">
                <a16:creationId xmlns:a16="http://schemas.microsoft.com/office/drawing/2014/main" id="{B4A491F6-2D52-4E40-8B3E-47AB51DB6D33}"/>
              </a:ext>
            </a:extLst>
          </p:cNvPr>
          <p:cNvSpPr>
            <a:spLocks noGrp="1"/>
          </p:cNvSpPr>
          <p:nvPr>
            <p:ph type="body" sz="quarter" idx="17"/>
          </p:nvPr>
        </p:nvSpPr>
        <p:spPr/>
        <p:txBody>
          <a:bodyPr/>
          <a:lstStyle/>
          <a:p>
            <a:r>
              <a:rPr lang="nl-NL" dirty="0"/>
              <a:t>3C Food Academy Nijkerk</a:t>
            </a:r>
          </a:p>
        </p:txBody>
      </p:sp>
      <p:graphicFrame>
        <p:nvGraphicFramePr>
          <p:cNvPr id="5" name="Tijdelijke aanduiding voor inhoud 4">
            <a:extLst>
              <a:ext uri="{FF2B5EF4-FFF2-40B4-BE49-F238E27FC236}">
                <a16:creationId xmlns:a16="http://schemas.microsoft.com/office/drawing/2014/main" id="{45C1BE48-BA2D-4054-9E2C-A4693BBA4C4A}"/>
              </a:ext>
            </a:extLst>
          </p:cNvPr>
          <p:cNvGraphicFramePr>
            <a:graphicFrameLocks noGrp="1"/>
          </p:cNvGraphicFramePr>
          <p:nvPr>
            <p:ph idx="1"/>
            <p:extLst>
              <p:ext uri="{D42A27DB-BD31-4B8C-83A1-F6EECF244321}">
                <p14:modId xmlns:p14="http://schemas.microsoft.com/office/powerpoint/2010/main" val="3148219278"/>
              </p:ext>
            </p:extLst>
          </p:nvPr>
        </p:nvGraphicFramePr>
        <p:xfrm>
          <a:off x="709684" y="2390912"/>
          <a:ext cx="10781731" cy="2039495"/>
        </p:xfrm>
        <a:graphic>
          <a:graphicData uri="http://schemas.openxmlformats.org/drawingml/2006/table">
            <a:tbl>
              <a:tblPr firstRow="1" bandRow="1">
                <a:tableStyleId>{93296810-A885-4BE3-A3E7-6D5BEEA58F35}</a:tableStyleId>
              </a:tblPr>
              <a:tblGrid>
                <a:gridCol w="7450899">
                  <a:extLst>
                    <a:ext uri="{9D8B030D-6E8A-4147-A177-3AD203B41FA5}">
                      <a16:colId xmlns:a16="http://schemas.microsoft.com/office/drawing/2014/main" val="1032306165"/>
                    </a:ext>
                  </a:extLst>
                </a:gridCol>
                <a:gridCol w="2381077">
                  <a:extLst>
                    <a:ext uri="{9D8B030D-6E8A-4147-A177-3AD203B41FA5}">
                      <a16:colId xmlns:a16="http://schemas.microsoft.com/office/drawing/2014/main" val="3145370027"/>
                    </a:ext>
                  </a:extLst>
                </a:gridCol>
                <a:gridCol w="949755">
                  <a:extLst>
                    <a:ext uri="{9D8B030D-6E8A-4147-A177-3AD203B41FA5}">
                      <a16:colId xmlns:a16="http://schemas.microsoft.com/office/drawing/2014/main" val="3217607972"/>
                    </a:ext>
                  </a:extLst>
                </a:gridCol>
              </a:tblGrid>
              <a:tr h="353072">
                <a:tc>
                  <a:txBody>
                    <a:bodyPr/>
                    <a:lstStyle/>
                    <a:p>
                      <a:r>
                        <a:rPr lang="nl-NL" sz="1400" dirty="0">
                          <a:solidFill>
                            <a:schemeClr val="tx1"/>
                          </a:solidFill>
                          <a:latin typeface="Avenir Book"/>
                        </a:rPr>
                        <a:t>Uitgevoerde activiteiten FAN</a:t>
                      </a:r>
                    </a:p>
                  </a:txBody>
                  <a:tcPr/>
                </a:tc>
                <a:tc>
                  <a:txBody>
                    <a:bodyPr/>
                    <a:lstStyle/>
                    <a:p>
                      <a:r>
                        <a:rPr lang="nl-NL" sz="1400" dirty="0">
                          <a:solidFill>
                            <a:schemeClr val="tx1"/>
                          </a:solidFill>
                          <a:latin typeface="Avenir Book"/>
                        </a:rPr>
                        <a:t>Mijlpalen FAN</a:t>
                      </a:r>
                    </a:p>
                  </a:txBody>
                  <a:tcPr/>
                </a:tc>
                <a:tc>
                  <a:txBody>
                    <a:bodyPr/>
                    <a:lstStyle/>
                    <a:p>
                      <a:r>
                        <a:rPr lang="nl-NL" sz="1400" dirty="0">
                          <a:solidFill>
                            <a:schemeClr val="tx1"/>
                          </a:solidFill>
                          <a:latin typeface="Avenir Book"/>
                        </a:rPr>
                        <a:t>Voortgang</a:t>
                      </a:r>
                    </a:p>
                  </a:txBody>
                  <a:tcPr/>
                </a:tc>
                <a:extLst>
                  <a:ext uri="{0D108BD9-81ED-4DB2-BD59-A6C34878D82A}">
                    <a16:rowId xmlns:a16="http://schemas.microsoft.com/office/drawing/2014/main" val="322595574"/>
                  </a:ext>
                </a:extLst>
              </a:tr>
              <a:tr h="1686423">
                <a:tc>
                  <a:txBody>
                    <a:bodyPr/>
                    <a:lstStyle/>
                    <a:p>
                      <a:pPr marL="171450" indent="-171450">
                        <a:buFont typeface="Wingdings" panose="05000000000000000000" pitchFamily="2" charset="2"/>
                        <a:buChar char="§"/>
                      </a:pPr>
                      <a:r>
                        <a:rPr lang="nl-NL" sz="1200" dirty="0">
                          <a:solidFill>
                            <a:srgbClr val="012145"/>
                          </a:solidFill>
                          <a:latin typeface="Avenir Book"/>
                        </a:rPr>
                        <a:t>Vereniging betrokken bedrijven uitgebouwd naar 20 leden;</a:t>
                      </a:r>
                    </a:p>
                    <a:p>
                      <a:pPr marL="171450" indent="-171450">
                        <a:buFont typeface="Wingdings" panose="05000000000000000000" pitchFamily="2" charset="2"/>
                        <a:buChar char="§"/>
                      </a:pPr>
                      <a:r>
                        <a:rPr lang="nl-NL" sz="1200" dirty="0">
                          <a:solidFill>
                            <a:srgbClr val="012145"/>
                          </a:solidFill>
                          <a:latin typeface="Avenir Book"/>
                        </a:rPr>
                        <a:t>Manager FAN aangesteld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dirty="0">
                          <a:solidFill>
                            <a:srgbClr val="012145"/>
                          </a:solidFill>
                          <a:latin typeface="Avenir Book"/>
                        </a:rPr>
                        <a:t>Vereniging neemt een actieve rol op zich t.a.v. het bij elkaar brengen van vraag en aanbod van arbeid in de tijd van Corona, zodat de voedselproductie kan blijven doorgaan.</a:t>
                      </a:r>
                    </a:p>
                    <a:p>
                      <a:pPr marL="171450" indent="-171450">
                        <a:buFont typeface="Wingdings" panose="05000000000000000000" pitchFamily="2" charset="2"/>
                        <a:buChar char="§"/>
                      </a:pPr>
                      <a:r>
                        <a:rPr lang="nl-NL" sz="1200" dirty="0">
                          <a:solidFill>
                            <a:srgbClr val="012145"/>
                          </a:solidFill>
                          <a:latin typeface="Avenir Book"/>
                        </a:rPr>
                        <a:t>BOL leerlingen zijn als pilot hybride leren gestart bij bedrijven. </a:t>
                      </a:r>
                    </a:p>
                    <a:p>
                      <a:pPr marL="171450" indent="-171450">
                        <a:buFont typeface="Wingdings" panose="05000000000000000000" pitchFamily="2" charset="2"/>
                        <a:buChar char="§"/>
                      </a:pPr>
                      <a:r>
                        <a:rPr lang="nl-NL" sz="1200" dirty="0">
                          <a:solidFill>
                            <a:srgbClr val="012145"/>
                          </a:solidFill>
                          <a:latin typeface="Avenir Book"/>
                        </a:rPr>
                        <a:t>Wervingsstrategie gereed </a:t>
                      </a:r>
                    </a:p>
                    <a:p>
                      <a:pPr marL="171450" indent="-171450">
                        <a:buFont typeface="Wingdings" panose="05000000000000000000" pitchFamily="2" charset="2"/>
                        <a:buChar char="§"/>
                      </a:pPr>
                      <a:r>
                        <a:rPr lang="nl-NL" sz="1200" dirty="0">
                          <a:solidFill>
                            <a:srgbClr val="012145"/>
                          </a:solidFill>
                          <a:latin typeface="Avenir Book"/>
                        </a:rPr>
                        <a:t>Business case oprichtingsfase klaar</a:t>
                      </a:r>
                    </a:p>
                    <a:p>
                      <a:pPr marL="171450" indent="-171450">
                        <a:buFont typeface="Wingdings" panose="05000000000000000000" pitchFamily="2" charset="2"/>
                        <a:buChar char="§"/>
                      </a:pPr>
                      <a:r>
                        <a:rPr lang="nl-NL" sz="1200" dirty="0">
                          <a:solidFill>
                            <a:srgbClr val="012145"/>
                          </a:solidFill>
                          <a:latin typeface="Avenir Book"/>
                        </a:rPr>
                        <a:t>2 klassen met BBL food operator studenten zijn inmiddels gestart en er is vraag naar een nieuwe klas;</a:t>
                      </a:r>
                      <a:endParaRPr lang="nl-NL" sz="1200" b="1" dirty="0">
                        <a:solidFill>
                          <a:srgbClr val="012145"/>
                        </a:solidFill>
                        <a:latin typeface="Avenir Book"/>
                      </a:endParaRPr>
                    </a:p>
                  </a:txBody>
                  <a:tcPr/>
                </a:tc>
                <a:tc>
                  <a:txBody>
                    <a:bodyPr/>
                    <a:lstStyle/>
                    <a:p>
                      <a:pPr marL="171450" indent="-171450">
                        <a:buFont typeface="Wingdings" panose="05000000000000000000" pitchFamily="2" charset="2"/>
                        <a:buChar char="§"/>
                      </a:pPr>
                      <a:r>
                        <a:rPr lang="nl-NL" sz="1200" dirty="0">
                          <a:solidFill>
                            <a:srgbClr val="012145"/>
                          </a:solidFill>
                          <a:latin typeface="Avenir Book"/>
                        </a:rPr>
                        <a:t>BBL-opleiding gestart.</a:t>
                      </a:r>
                    </a:p>
                    <a:p>
                      <a:pPr marL="171450" indent="-171450">
                        <a:buFont typeface="Wingdings" panose="05000000000000000000" pitchFamily="2" charset="2"/>
                        <a:buChar char="§"/>
                      </a:pPr>
                      <a:r>
                        <a:rPr lang="nl-NL" sz="1200" dirty="0">
                          <a:solidFill>
                            <a:srgbClr val="012145"/>
                          </a:solidFill>
                          <a:latin typeface="Avenir Book"/>
                        </a:rPr>
                        <a:t>Vereniging betrokken bedrijven opgericht.</a:t>
                      </a:r>
                    </a:p>
                  </a:txBody>
                  <a:tcPr/>
                </a:tc>
                <a:tc>
                  <a:txBody>
                    <a:bodyPr/>
                    <a:lstStyle/>
                    <a:p>
                      <a:endParaRPr lang="nl-NL" sz="1200" dirty="0">
                        <a:solidFill>
                          <a:srgbClr val="012145"/>
                        </a:solidFill>
                        <a:latin typeface="Avenir Book"/>
                      </a:endParaRPr>
                    </a:p>
                  </a:txBody>
                  <a:tcPr/>
                </a:tc>
                <a:extLst>
                  <a:ext uri="{0D108BD9-81ED-4DB2-BD59-A6C34878D82A}">
                    <a16:rowId xmlns:a16="http://schemas.microsoft.com/office/drawing/2014/main" val="1800623901"/>
                  </a:ext>
                </a:extLst>
              </a:tr>
            </a:tbl>
          </a:graphicData>
        </a:graphic>
      </p:graphicFrame>
      <p:graphicFrame>
        <p:nvGraphicFramePr>
          <p:cNvPr id="6" name="Tabel 5">
            <a:extLst>
              <a:ext uri="{FF2B5EF4-FFF2-40B4-BE49-F238E27FC236}">
                <a16:creationId xmlns:a16="http://schemas.microsoft.com/office/drawing/2014/main" id="{4AD3FE61-3D2D-4FDE-84D1-50EC151835FA}"/>
              </a:ext>
            </a:extLst>
          </p:cNvPr>
          <p:cNvGraphicFramePr>
            <a:graphicFrameLocks noGrp="1"/>
          </p:cNvGraphicFramePr>
          <p:nvPr>
            <p:extLst>
              <p:ext uri="{D42A27DB-BD31-4B8C-83A1-F6EECF244321}">
                <p14:modId xmlns:p14="http://schemas.microsoft.com/office/powerpoint/2010/main" val="3128987952"/>
              </p:ext>
            </p:extLst>
          </p:nvPr>
        </p:nvGraphicFramePr>
        <p:xfrm>
          <a:off x="709683" y="4646231"/>
          <a:ext cx="10781732" cy="335202"/>
        </p:xfrm>
        <a:graphic>
          <a:graphicData uri="http://schemas.openxmlformats.org/drawingml/2006/table">
            <a:tbl>
              <a:tblPr firstRow="1" bandRow="1">
                <a:tableStyleId>{93296810-A885-4BE3-A3E7-6D5BEEA58F35}</a:tableStyleId>
              </a:tblPr>
              <a:tblGrid>
                <a:gridCol w="3316407">
                  <a:extLst>
                    <a:ext uri="{9D8B030D-6E8A-4147-A177-3AD203B41FA5}">
                      <a16:colId xmlns:a16="http://schemas.microsoft.com/office/drawing/2014/main" val="695827105"/>
                    </a:ext>
                  </a:extLst>
                </a:gridCol>
                <a:gridCol w="2060811">
                  <a:extLst>
                    <a:ext uri="{9D8B030D-6E8A-4147-A177-3AD203B41FA5}">
                      <a16:colId xmlns:a16="http://schemas.microsoft.com/office/drawing/2014/main" val="2109102518"/>
                    </a:ext>
                  </a:extLst>
                </a:gridCol>
                <a:gridCol w="1091821">
                  <a:extLst>
                    <a:ext uri="{9D8B030D-6E8A-4147-A177-3AD203B41FA5}">
                      <a16:colId xmlns:a16="http://schemas.microsoft.com/office/drawing/2014/main" val="576646623"/>
                    </a:ext>
                  </a:extLst>
                </a:gridCol>
                <a:gridCol w="4312693">
                  <a:extLst>
                    <a:ext uri="{9D8B030D-6E8A-4147-A177-3AD203B41FA5}">
                      <a16:colId xmlns:a16="http://schemas.microsoft.com/office/drawing/2014/main" val="1214128133"/>
                    </a:ext>
                  </a:extLst>
                </a:gridCol>
              </a:tblGrid>
              <a:tr h="335202">
                <a:tc>
                  <a:txBody>
                    <a:bodyPr/>
                    <a:lstStyle/>
                    <a:p>
                      <a:r>
                        <a:rPr lang="nl-NL" sz="1400" dirty="0">
                          <a:latin typeface="Avenir Book"/>
                        </a:rPr>
                        <a:t>Indicator</a:t>
                      </a:r>
                    </a:p>
                  </a:txBody>
                  <a:tcPr/>
                </a:tc>
                <a:tc>
                  <a:txBody>
                    <a:bodyPr/>
                    <a:lstStyle/>
                    <a:p>
                      <a:r>
                        <a:rPr lang="nl-NL" sz="1400" dirty="0">
                          <a:latin typeface="Avenir Book"/>
                        </a:rPr>
                        <a:t>Streefwaarde (einde RD)</a:t>
                      </a:r>
                    </a:p>
                  </a:txBody>
                  <a:tcPr/>
                </a:tc>
                <a:tc>
                  <a:txBody>
                    <a:bodyPr/>
                    <a:lstStyle/>
                    <a:p>
                      <a:r>
                        <a:rPr lang="nl-NL" sz="1400" dirty="0">
                          <a:latin typeface="Avenir Book"/>
                        </a:rPr>
                        <a:t>Status 2020</a:t>
                      </a:r>
                    </a:p>
                  </a:txBody>
                  <a:tcPr/>
                </a:tc>
                <a:tc>
                  <a:txBody>
                    <a:bodyPr/>
                    <a:lstStyle/>
                    <a:p>
                      <a:r>
                        <a:rPr lang="nl-NL" sz="1400" dirty="0">
                          <a:latin typeface="Avenir Book"/>
                        </a:rPr>
                        <a:t>Toelichting</a:t>
                      </a:r>
                    </a:p>
                  </a:txBody>
                  <a:tcPr/>
                </a:tc>
                <a:extLst>
                  <a:ext uri="{0D108BD9-81ED-4DB2-BD59-A6C34878D82A}">
                    <a16:rowId xmlns:a16="http://schemas.microsoft.com/office/drawing/2014/main" val="2897147982"/>
                  </a:ext>
                </a:extLst>
              </a:tr>
            </a:tbl>
          </a:graphicData>
        </a:graphic>
      </p:graphicFrame>
      <p:graphicFrame>
        <p:nvGraphicFramePr>
          <p:cNvPr id="7" name="Tabel 6">
            <a:extLst>
              <a:ext uri="{FF2B5EF4-FFF2-40B4-BE49-F238E27FC236}">
                <a16:creationId xmlns:a16="http://schemas.microsoft.com/office/drawing/2014/main" id="{4D0E3FC9-2753-4471-92C1-6A2DF3BB97E3}"/>
              </a:ext>
            </a:extLst>
          </p:cNvPr>
          <p:cNvGraphicFramePr>
            <a:graphicFrameLocks noGrp="1"/>
          </p:cNvGraphicFramePr>
          <p:nvPr>
            <p:extLst>
              <p:ext uri="{D42A27DB-BD31-4B8C-83A1-F6EECF244321}">
                <p14:modId xmlns:p14="http://schemas.microsoft.com/office/powerpoint/2010/main" val="1313095590"/>
              </p:ext>
            </p:extLst>
          </p:nvPr>
        </p:nvGraphicFramePr>
        <p:xfrm>
          <a:off x="709684" y="4981433"/>
          <a:ext cx="10781732" cy="805218"/>
        </p:xfrm>
        <a:graphic>
          <a:graphicData uri="http://schemas.openxmlformats.org/drawingml/2006/table">
            <a:tbl>
              <a:tblPr firstRow="1" bandRow="1">
                <a:tableStyleId>{93296810-A885-4BE3-A3E7-6D5BEEA58F35}</a:tableStyleId>
              </a:tblPr>
              <a:tblGrid>
                <a:gridCol w="3302758">
                  <a:extLst>
                    <a:ext uri="{9D8B030D-6E8A-4147-A177-3AD203B41FA5}">
                      <a16:colId xmlns:a16="http://schemas.microsoft.com/office/drawing/2014/main" val="494342605"/>
                    </a:ext>
                  </a:extLst>
                </a:gridCol>
                <a:gridCol w="2060812">
                  <a:extLst>
                    <a:ext uri="{9D8B030D-6E8A-4147-A177-3AD203B41FA5}">
                      <a16:colId xmlns:a16="http://schemas.microsoft.com/office/drawing/2014/main" val="3596399372"/>
                    </a:ext>
                  </a:extLst>
                </a:gridCol>
                <a:gridCol w="1105468">
                  <a:extLst>
                    <a:ext uri="{9D8B030D-6E8A-4147-A177-3AD203B41FA5}">
                      <a16:colId xmlns:a16="http://schemas.microsoft.com/office/drawing/2014/main" val="3972723974"/>
                    </a:ext>
                  </a:extLst>
                </a:gridCol>
                <a:gridCol w="4312694">
                  <a:extLst>
                    <a:ext uri="{9D8B030D-6E8A-4147-A177-3AD203B41FA5}">
                      <a16:colId xmlns:a16="http://schemas.microsoft.com/office/drawing/2014/main" val="3428692589"/>
                    </a:ext>
                  </a:extLst>
                </a:gridCol>
              </a:tblGrid>
              <a:tr h="348018">
                <a:tc>
                  <a:txBody>
                    <a:bodyPr/>
                    <a:lstStyle/>
                    <a:p>
                      <a:r>
                        <a:rPr lang="nl-NL" sz="1200" b="0" kern="1200" dirty="0">
                          <a:solidFill>
                            <a:srgbClr val="012145"/>
                          </a:solidFill>
                          <a:effectLst/>
                          <a:latin typeface="Avenir Book"/>
                          <a:ea typeface="+mn-ea"/>
                          <a:cs typeface="+mn-cs"/>
                        </a:rPr>
                        <a:t>Aantal studenten dat een opleiding volgt aan FAN</a:t>
                      </a:r>
                      <a:endParaRPr lang="nl-NL" sz="1200" b="0" kern="1200" dirty="0">
                        <a:solidFill>
                          <a:srgbClr val="012145"/>
                        </a:solidFill>
                        <a:latin typeface="Avenir Book"/>
                      </a:endParaRPr>
                    </a:p>
                  </a:txBody>
                  <a:tcPr>
                    <a:solidFill>
                      <a:srgbClr val="EFF6EA"/>
                    </a:solidFill>
                  </a:tcPr>
                </a:tc>
                <a:tc>
                  <a:txBody>
                    <a:bodyPr/>
                    <a:lstStyle/>
                    <a:p>
                      <a:r>
                        <a:rPr lang="nl-NL" sz="1200" b="0" dirty="0">
                          <a:solidFill>
                            <a:srgbClr val="012145"/>
                          </a:solidFill>
                          <a:latin typeface="Avenir Book"/>
                        </a:rPr>
                        <a:t>104</a:t>
                      </a:r>
                    </a:p>
                  </a:txBody>
                  <a:tcPr>
                    <a:solidFill>
                      <a:srgbClr val="EFF6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dirty="0">
                          <a:solidFill>
                            <a:srgbClr val="012145"/>
                          </a:solidFill>
                          <a:latin typeface="Avenir Book"/>
                        </a:rPr>
                        <a:t>21</a:t>
                      </a:r>
                    </a:p>
                  </a:txBody>
                  <a:tcPr>
                    <a:solidFill>
                      <a:srgbClr val="EFF6EA"/>
                    </a:solidFill>
                  </a:tcPr>
                </a:tc>
                <a:tc>
                  <a:txBody>
                    <a:bodyPr/>
                    <a:lstStyle/>
                    <a:p>
                      <a:r>
                        <a:rPr lang="nl-NL" sz="1200" b="0" dirty="0">
                          <a:solidFill>
                            <a:srgbClr val="012145"/>
                          </a:solidFill>
                          <a:latin typeface="Avenir Book"/>
                        </a:rPr>
                        <a:t>8 BBL Food, 4 BOL Food en 4 BBL Techniek</a:t>
                      </a:r>
                    </a:p>
                  </a:txBody>
                  <a:tcPr>
                    <a:solidFill>
                      <a:srgbClr val="EFF6EA"/>
                    </a:solidFill>
                  </a:tcPr>
                </a:tc>
                <a:extLst>
                  <a:ext uri="{0D108BD9-81ED-4DB2-BD59-A6C34878D82A}">
                    <a16:rowId xmlns:a16="http://schemas.microsoft.com/office/drawing/2014/main" val="469159799"/>
                  </a:ext>
                </a:extLst>
              </a:tr>
              <a:tr h="348018">
                <a:tc>
                  <a:txBody>
                    <a:bodyPr/>
                    <a:lstStyle/>
                    <a:p>
                      <a:r>
                        <a:rPr lang="nl-NL" sz="1200" kern="1200" dirty="0">
                          <a:solidFill>
                            <a:srgbClr val="012145"/>
                          </a:solidFill>
                          <a:effectLst/>
                          <a:latin typeface="Avenir Book"/>
                          <a:ea typeface="+mn-ea"/>
                          <a:cs typeface="+mn-cs"/>
                        </a:rPr>
                        <a:t>Aantal door bedrijven gecreëerde banen die vanuit FAN zijn ingevuld</a:t>
                      </a:r>
                      <a:endParaRPr lang="nl-NL" sz="1200" kern="1200" dirty="0">
                        <a:solidFill>
                          <a:srgbClr val="012145"/>
                        </a:solidFill>
                        <a:latin typeface="Avenir Book"/>
                      </a:endParaRPr>
                    </a:p>
                  </a:txBody>
                  <a:tcPr>
                    <a:solidFill>
                      <a:srgbClr val="EBF1E9"/>
                    </a:solidFill>
                  </a:tcPr>
                </a:tc>
                <a:tc>
                  <a:txBody>
                    <a:bodyPr/>
                    <a:lstStyle/>
                    <a:p>
                      <a:r>
                        <a:rPr lang="nl-NL" sz="1200" dirty="0">
                          <a:solidFill>
                            <a:srgbClr val="012145"/>
                          </a:solidFill>
                          <a:latin typeface="Avenir Book"/>
                        </a:rPr>
                        <a:t>58</a:t>
                      </a:r>
                    </a:p>
                  </a:txBody>
                  <a:tcPr>
                    <a:solidFill>
                      <a:srgbClr val="EBF1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12145"/>
                          </a:solidFill>
                          <a:latin typeface="Avenir Book"/>
                        </a:rPr>
                        <a:t>15</a:t>
                      </a:r>
                    </a:p>
                    <a:p>
                      <a:endParaRPr lang="nl-NL" sz="1200" dirty="0">
                        <a:solidFill>
                          <a:srgbClr val="012145"/>
                        </a:solidFill>
                        <a:latin typeface="Avenir Book"/>
                      </a:endParaRPr>
                    </a:p>
                  </a:txBody>
                  <a:tcPr>
                    <a:solidFill>
                      <a:srgbClr val="EBF1E9"/>
                    </a:solidFill>
                  </a:tcPr>
                </a:tc>
                <a:tc>
                  <a:txBody>
                    <a:bodyPr/>
                    <a:lstStyle/>
                    <a:p>
                      <a:r>
                        <a:rPr lang="nl-NL" sz="1200" dirty="0">
                          <a:solidFill>
                            <a:srgbClr val="012145"/>
                          </a:solidFill>
                          <a:latin typeface="Avenir Book"/>
                        </a:rPr>
                        <a:t>Leerwerkplekken voor BBL Food</a:t>
                      </a:r>
                    </a:p>
                  </a:txBody>
                  <a:tcPr>
                    <a:solidFill>
                      <a:srgbClr val="EBF1E9"/>
                    </a:solidFill>
                  </a:tcPr>
                </a:tc>
                <a:extLst>
                  <a:ext uri="{0D108BD9-81ED-4DB2-BD59-A6C34878D82A}">
                    <a16:rowId xmlns:a16="http://schemas.microsoft.com/office/drawing/2014/main" val="33107575"/>
                  </a:ext>
                </a:extLst>
              </a:tr>
            </a:tbl>
          </a:graphicData>
        </a:graphic>
      </p:graphicFrame>
      <p:grpSp>
        <p:nvGrpSpPr>
          <p:cNvPr id="8" name="Groep 7">
            <a:extLst>
              <a:ext uri="{FF2B5EF4-FFF2-40B4-BE49-F238E27FC236}">
                <a16:creationId xmlns:a16="http://schemas.microsoft.com/office/drawing/2014/main" id="{5104AD19-C7A7-46C6-9DDF-A969565A77B2}"/>
              </a:ext>
            </a:extLst>
          </p:cNvPr>
          <p:cNvGrpSpPr>
            <a:grpSpLocks noChangeAspect="1"/>
          </p:cNvGrpSpPr>
          <p:nvPr/>
        </p:nvGrpSpPr>
        <p:grpSpPr>
          <a:xfrm>
            <a:off x="10871963" y="2967930"/>
            <a:ext cx="293102" cy="293102"/>
            <a:chOff x="16405463" y="5167174"/>
            <a:chExt cx="3382403" cy="3383280"/>
          </a:xfrm>
          <a:solidFill>
            <a:srgbClr val="729452"/>
          </a:solidFill>
        </p:grpSpPr>
        <p:sp>
          <p:nvSpPr>
            <p:cNvPr id="9" name="Oval 11">
              <a:extLst>
                <a:ext uri="{FF2B5EF4-FFF2-40B4-BE49-F238E27FC236}">
                  <a16:creationId xmlns:a16="http://schemas.microsoft.com/office/drawing/2014/main" id="{751D30C0-EC24-40D7-8046-6DB39A7D5363}"/>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10" name="Group 36">
              <a:extLst>
                <a:ext uri="{FF2B5EF4-FFF2-40B4-BE49-F238E27FC236}">
                  <a16:creationId xmlns:a16="http://schemas.microsoft.com/office/drawing/2014/main" id="{2EEA4318-2EF0-4853-BFF5-567CC2FDEEE8}"/>
                </a:ext>
              </a:extLst>
            </p:cNvPr>
            <p:cNvGrpSpPr/>
            <p:nvPr/>
          </p:nvGrpSpPr>
          <p:grpSpPr>
            <a:xfrm>
              <a:off x="17375646" y="5946552"/>
              <a:ext cx="1524627" cy="1525684"/>
              <a:chOff x="-1587" y="-3175"/>
              <a:chExt cx="3670300" cy="3671888"/>
            </a:xfrm>
            <a:grpFill/>
          </p:grpSpPr>
          <p:sp>
            <p:nvSpPr>
              <p:cNvPr id="11" name="Freeform 24">
                <a:extLst>
                  <a:ext uri="{FF2B5EF4-FFF2-40B4-BE49-F238E27FC236}">
                    <a16:creationId xmlns:a16="http://schemas.microsoft.com/office/drawing/2014/main" id="{22FDF7E0-F6E0-4CC8-A769-3B75BC7230DA}"/>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2" name="Freeform 25">
                <a:extLst>
                  <a:ext uri="{FF2B5EF4-FFF2-40B4-BE49-F238E27FC236}">
                    <a16:creationId xmlns:a16="http://schemas.microsoft.com/office/drawing/2014/main" id="{D20B6FFA-3913-4D11-AE30-3EDFA2A80881}"/>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sp>
        <p:nvSpPr>
          <p:cNvPr id="13" name="Tekstvak 12">
            <a:extLst>
              <a:ext uri="{FF2B5EF4-FFF2-40B4-BE49-F238E27FC236}">
                <a16:creationId xmlns:a16="http://schemas.microsoft.com/office/drawing/2014/main" id="{531D9A46-C3FD-4020-90D3-E2BE1A02DAA8}"/>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24</a:t>
            </a:r>
          </a:p>
        </p:txBody>
      </p:sp>
    </p:spTree>
    <p:extLst>
      <p:ext uri="{BB962C8B-B14F-4D97-AF65-F5344CB8AC3E}">
        <p14:creationId xmlns:p14="http://schemas.microsoft.com/office/powerpoint/2010/main" val="2843302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BD08265-E27D-4AB6-8CD2-62EEA360FB0E}"/>
              </a:ext>
            </a:extLst>
          </p:cNvPr>
          <p:cNvSpPr>
            <a:spLocks noGrp="1"/>
          </p:cNvSpPr>
          <p:nvPr>
            <p:ph type="subTitle" idx="16"/>
          </p:nvPr>
        </p:nvSpPr>
        <p:spPr/>
        <p:txBody>
          <a:bodyPr>
            <a:normAutofit lnSpcReduction="10000"/>
          </a:bodyPr>
          <a:lstStyle/>
          <a:p>
            <a:r>
              <a:rPr lang="nl-NL" dirty="0"/>
              <a:t>Opbouw begroting</a:t>
            </a:r>
          </a:p>
        </p:txBody>
      </p:sp>
      <p:sp>
        <p:nvSpPr>
          <p:cNvPr id="4" name="Tijdelijke aanduiding voor tekst 3">
            <a:extLst>
              <a:ext uri="{FF2B5EF4-FFF2-40B4-BE49-F238E27FC236}">
                <a16:creationId xmlns:a16="http://schemas.microsoft.com/office/drawing/2014/main" id="{4AA68EB0-2D1D-4DDE-A05C-36A7A69108A6}"/>
              </a:ext>
            </a:extLst>
          </p:cNvPr>
          <p:cNvSpPr>
            <a:spLocks noGrp="1"/>
          </p:cNvSpPr>
          <p:nvPr>
            <p:ph type="body" sz="quarter" idx="17"/>
          </p:nvPr>
        </p:nvSpPr>
        <p:spPr/>
        <p:txBody>
          <a:bodyPr/>
          <a:lstStyle/>
          <a:p>
            <a:r>
              <a:rPr lang="nl-NL" dirty="0"/>
              <a:t>Financiën</a:t>
            </a:r>
          </a:p>
        </p:txBody>
      </p:sp>
      <p:graphicFrame>
        <p:nvGraphicFramePr>
          <p:cNvPr id="5" name="Tijdelijke aanduiding voor inhoud 4">
            <a:extLst>
              <a:ext uri="{FF2B5EF4-FFF2-40B4-BE49-F238E27FC236}">
                <a16:creationId xmlns:a16="http://schemas.microsoft.com/office/drawing/2014/main" id="{2174D0F3-8BA1-4E57-AFEB-06CF251AFFAB}"/>
              </a:ext>
            </a:extLst>
          </p:cNvPr>
          <p:cNvGraphicFramePr>
            <a:graphicFrameLocks noGrp="1"/>
          </p:cNvGraphicFramePr>
          <p:nvPr>
            <p:ph idx="1"/>
            <p:extLst>
              <p:ext uri="{D42A27DB-BD31-4B8C-83A1-F6EECF244321}">
                <p14:modId xmlns:p14="http://schemas.microsoft.com/office/powerpoint/2010/main" val="1807354976"/>
              </p:ext>
            </p:extLst>
          </p:nvPr>
        </p:nvGraphicFramePr>
        <p:xfrm>
          <a:off x="709684" y="2274556"/>
          <a:ext cx="10644117" cy="3452817"/>
        </p:xfrm>
        <a:graphic>
          <a:graphicData uri="http://schemas.openxmlformats.org/drawingml/2006/table">
            <a:tbl>
              <a:tblPr firstRow="1" bandRow="1">
                <a:tableStyleId>{93296810-A885-4BE3-A3E7-6D5BEEA58F35}</a:tableStyleId>
              </a:tblPr>
              <a:tblGrid>
                <a:gridCol w="2356534">
                  <a:extLst>
                    <a:ext uri="{9D8B030D-6E8A-4147-A177-3AD203B41FA5}">
                      <a16:colId xmlns:a16="http://schemas.microsoft.com/office/drawing/2014/main" val="985315336"/>
                    </a:ext>
                  </a:extLst>
                </a:gridCol>
                <a:gridCol w="1436714">
                  <a:extLst>
                    <a:ext uri="{9D8B030D-6E8A-4147-A177-3AD203B41FA5}">
                      <a16:colId xmlns:a16="http://schemas.microsoft.com/office/drawing/2014/main" val="1333811593"/>
                    </a:ext>
                  </a:extLst>
                </a:gridCol>
                <a:gridCol w="1436714">
                  <a:extLst>
                    <a:ext uri="{9D8B030D-6E8A-4147-A177-3AD203B41FA5}">
                      <a16:colId xmlns:a16="http://schemas.microsoft.com/office/drawing/2014/main" val="3890246598"/>
                    </a:ext>
                  </a:extLst>
                </a:gridCol>
                <a:gridCol w="1326197">
                  <a:extLst>
                    <a:ext uri="{9D8B030D-6E8A-4147-A177-3AD203B41FA5}">
                      <a16:colId xmlns:a16="http://schemas.microsoft.com/office/drawing/2014/main" val="324651537"/>
                    </a:ext>
                  </a:extLst>
                </a:gridCol>
                <a:gridCol w="1353827">
                  <a:extLst>
                    <a:ext uri="{9D8B030D-6E8A-4147-A177-3AD203B41FA5}">
                      <a16:colId xmlns:a16="http://schemas.microsoft.com/office/drawing/2014/main" val="41659501"/>
                    </a:ext>
                  </a:extLst>
                </a:gridCol>
                <a:gridCol w="1395269">
                  <a:extLst>
                    <a:ext uri="{9D8B030D-6E8A-4147-A177-3AD203B41FA5}">
                      <a16:colId xmlns:a16="http://schemas.microsoft.com/office/drawing/2014/main" val="3198630472"/>
                    </a:ext>
                  </a:extLst>
                </a:gridCol>
                <a:gridCol w="1338862">
                  <a:extLst>
                    <a:ext uri="{9D8B030D-6E8A-4147-A177-3AD203B41FA5}">
                      <a16:colId xmlns:a16="http://schemas.microsoft.com/office/drawing/2014/main" val="2798121147"/>
                    </a:ext>
                  </a:extLst>
                </a:gridCol>
              </a:tblGrid>
              <a:tr h="500861">
                <a:tc>
                  <a:txBody>
                    <a:bodyPr/>
                    <a:lstStyle/>
                    <a:p>
                      <a:r>
                        <a:rPr lang="nl-NL" sz="1400" dirty="0">
                          <a:latin typeface="Avenir Book"/>
                        </a:rPr>
                        <a:t>Programma</a:t>
                      </a:r>
                    </a:p>
                  </a:txBody>
                  <a:tcPr/>
                </a:tc>
                <a:tc>
                  <a:txBody>
                    <a:bodyPr/>
                    <a:lstStyle/>
                    <a:p>
                      <a:pPr algn="r"/>
                      <a:r>
                        <a:rPr lang="nl-NL" sz="1400" dirty="0">
                          <a:latin typeface="Avenir Book"/>
                        </a:rPr>
                        <a:t>Begroting totaal</a:t>
                      </a:r>
                    </a:p>
                  </a:txBody>
                  <a:tcPr/>
                </a:tc>
                <a:tc>
                  <a:txBody>
                    <a:bodyPr/>
                    <a:lstStyle/>
                    <a:p>
                      <a:pPr algn="r"/>
                      <a:r>
                        <a:rPr lang="nl-NL" sz="1400" dirty="0">
                          <a:latin typeface="Avenir Book"/>
                        </a:rPr>
                        <a:t>Begroting 2020</a:t>
                      </a:r>
                    </a:p>
                  </a:txBody>
                  <a:tcPr/>
                </a:tc>
                <a:tc>
                  <a:txBody>
                    <a:bodyPr/>
                    <a:lstStyle/>
                    <a:p>
                      <a:pPr algn="r"/>
                      <a:r>
                        <a:rPr lang="nl-NL" sz="1400" dirty="0">
                          <a:latin typeface="Avenir Book"/>
                        </a:rPr>
                        <a:t>Begroting 2021</a:t>
                      </a:r>
                    </a:p>
                  </a:txBody>
                  <a:tcPr/>
                </a:tc>
                <a:tc>
                  <a:txBody>
                    <a:bodyPr/>
                    <a:lstStyle/>
                    <a:p>
                      <a:pPr algn="r"/>
                      <a:r>
                        <a:rPr lang="nl-NL" sz="1400" dirty="0">
                          <a:latin typeface="Avenir Book"/>
                        </a:rPr>
                        <a:t>Begroting 2022</a:t>
                      </a:r>
                    </a:p>
                    <a:p>
                      <a:pPr algn="r"/>
                      <a:endParaRPr lang="nl-NL" sz="1400" dirty="0">
                        <a:latin typeface="Avenir Book"/>
                      </a:endParaRPr>
                    </a:p>
                  </a:txBody>
                  <a:tcPr/>
                </a:tc>
                <a:tc>
                  <a:txBody>
                    <a:bodyPr/>
                    <a:lstStyle/>
                    <a:p>
                      <a:pPr algn="r"/>
                      <a:r>
                        <a:rPr lang="nl-NL" sz="1400" dirty="0">
                          <a:latin typeface="Avenir Book"/>
                        </a:rPr>
                        <a:t>Begroting 2023</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dirty="0">
                          <a:latin typeface="Avenir Book"/>
                        </a:rPr>
                        <a:t>Begroting 2024</a:t>
                      </a:r>
                    </a:p>
                    <a:p>
                      <a:pPr algn="r"/>
                      <a:endParaRPr lang="nl-NL" sz="1400" dirty="0">
                        <a:latin typeface="Avenir Book"/>
                      </a:endParaRPr>
                    </a:p>
                  </a:txBody>
                  <a:tcPr/>
                </a:tc>
                <a:extLst>
                  <a:ext uri="{0D108BD9-81ED-4DB2-BD59-A6C34878D82A}">
                    <a16:rowId xmlns:a16="http://schemas.microsoft.com/office/drawing/2014/main" val="277987979"/>
                  </a:ext>
                </a:extLst>
              </a:tr>
              <a:tr h="358459">
                <a:tc>
                  <a:txBody>
                    <a:bodyPr/>
                    <a:lstStyle/>
                    <a:p>
                      <a:pPr marL="0" algn="l" defTabSz="914400" rtl="0" eaLnBrk="1" latinLnBrk="0" hangingPunct="1"/>
                      <a:r>
                        <a:rPr lang="nl-NL" sz="1400" kern="1200" dirty="0">
                          <a:solidFill>
                            <a:srgbClr val="012145"/>
                          </a:solidFill>
                          <a:latin typeface="Avenir Book"/>
                          <a:ea typeface="+mn-ea"/>
                          <a:cs typeface="+mn-cs"/>
                        </a:rPr>
                        <a:t>Algemene organisatiekosten</a:t>
                      </a:r>
                    </a:p>
                  </a:txBody>
                  <a:tcPr/>
                </a:tc>
                <a:tc>
                  <a:txBody>
                    <a:bodyPr/>
                    <a:lstStyle/>
                    <a:p>
                      <a:pPr marL="0" algn="r" defTabSz="914400" rtl="0" eaLnBrk="1" latinLnBrk="0" hangingPunct="1"/>
                      <a:r>
                        <a:rPr lang="nl-NL" sz="1400" kern="1200" dirty="0">
                          <a:solidFill>
                            <a:srgbClr val="012145"/>
                          </a:solidFill>
                          <a:latin typeface="Avenir Book"/>
                          <a:ea typeface="+mn-ea"/>
                          <a:cs typeface="+mn-cs"/>
                        </a:rPr>
                        <a:t>€ 2.500.000</a:t>
                      </a:r>
                    </a:p>
                  </a:txBody>
                  <a:tcPr anchor="ctr"/>
                </a:tc>
                <a:tc>
                  <a:txBody>
                    <a:bodyPr/>
                    <a:lstStyle/>
                    <a:p>
                      <a:pPr marL="0" algn="r" defTabSz="914400" rtl="0" eaLnBrk="1" fontAlgn="b" latinLnBrk="0" hangingPunct="1"/>
                      <a:r>
                        <a:rPr lang="nl-NL" sz="1400" kern="1200" dirty="0">
                          <a:solidFill>
                            <a:srgbClr val="012145"/>
                          </a:solidFill>
                          <a:latin typeface="Avenir Book"/>
                          <a:ea typeface="+mn-ea"/>
                          <a:cs typeface="+mn-cs"/>
                        </a:rPr>
                        <a:t> € 1.450.000 </a:t>
                      </a:r>
                    </a:p>
                  </a:txBody>
                  <a:tcPr marL="9525" marR="9525"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mn-cs"/>
                        </a:rPr>
                        <a:t> € 450.000 </a:t>
                      </a:r>
                    </a:p>
                  </a:txBody>
                  <a:tcPr marL="9525" marR="9525"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mn-cs"/>
                        </a:rPr>
                        <a:t> € 300.000 </a:t>
                      </a:r>
                    </a:p>
                  </a:txBody>
                  <a:tcPr marL="9525" marR="9525"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mn-cs"/>
                        </a:rPr>
                        <a:t> € 225.000 </a:t>
                      </a:r>
                    </a:p>
                  </a:txBody>
                  <a:tcPr marL="9525" marR="9525"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mn-cs"/>
                        </a:rPr>
                        <a:t> € 75.000 </a:t>
                      </a:r>
                    </a:p>
                  </a:txBody>
                  <a:tcPr marL="9525" marR="9525" marT="9525" marB="0" anchor="ctr"/>
                </a:tc>
                <a:extLst>
                  <a:ext uri="{0D108BD9-81ED-4DB2-BD59-A6C34878D82A}">
                    <a16:rowId xmlns:a16="http://schemas.microsoft.com/office/drawing/2014/main" val="3275819136"/>
                  </a:ext>
                </a:extLst>
              </a:tr>
              <a:tr h="500861">
                <a:tc>
                  <a:txBody>
                    <a:bodyPr/>
                    <a:lstStyle/>
                    <a:p>
                      <a:pPr marL="0" algn="l" defTabSz="914400" rtl="0" eaLnBrk="1" latinLnBrk="0" hangingPunct="1"/>
                      <a:r>
                        <a:rPr lang="nl-NL" sz="1400" kern="1200" dirty="0">
                          <a:solidFill>
                            <a:srgbClr val="012145"/>
                          </a:solidFill>
                          <a:latin typeface="Avenir Book"/>
                          <a:ea typeface="+mn-ea"/>
                          <a:cs typeface="+mn-cs"/>
                        </a:rPr>
                        <a:t>1 Landbouw: subsidie</a:t>
                      </a:r>
                    </a:p>
                    <a:p>
                      <a:pPr marL="0" algn="l" defTabSz="914400" rtl="0" eaLnBrk="1" latinLnBrk="0" hangingPunct="1"/>
                      <a:r>
                        <a:rPr lang="nl-NL" sz="1400" kern="1200" dirty="0">
                          <a:solidFill>
                            <a:srgbClr val="012145"/>
                          </a:solidFill>
                          <a:latin typeface="Avenir Book"/>
                          <a:ea typeface="+mn-ea"/>
                          <a:cs typeface="+mn-cs"/>
                        </a:rPr>
                        <a:t>1 Landbouw: </a:t>
                      </a:r>
                      <a:r>
                        <a:rPr lang="nl-NL" sz="1400" i="1" kern="1200" dirty="0">
                          <a:solidFill>
                            <a:srgbClr val="012145"/>
                          </a:solidFill>
                          <a:latin typeface="Avenir Book"/>
                          <a:ea typeface="+mn-ea"/>
                          <a:cs typeface="+mn-cs"/>
                        </a:rPr>
                        <a:t>in kind</a:t>
                      </a:r>
                    </a:p>
                  </a:txBody>
                  <a:tcPr/>
                </a:tc>
                <a:tc>
                  <a:txBody>
                    <a:bodyPr/>
                    <a:lstStyle/>
                    <a:p>
                      <a:pPr marL="0" algn="r" defTabSz="914400" rtl="0" eaLnBrk="1" latinLnBrk="0" hangingPunct="1"/>
                      <a:r>
                        <a:rPr lang="nl-NL" sz="1400" kern="1200" dirty="0">
                          <a:solidFill>
                            <a:srgbClr val="012145"/>
                          </a:solidFill>
                          <a:latin typeface="Avenir Book"/>
                          <a:ea typeface="+mn-ea"/>
                          <a:cs typeface="+mn-cs"/>
                        </a:rPr>
                        <a:t>€ 12.856.500</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€ 620.000</a:t>
                      </a:r>
                    </a:p>
                  </a:txBody>
                  <a:tcPr anchor="ctr"/>
                </a:tc>
                <a:tc>
                  <a:txBody>
                    <a:bodyPr/>
                    <a:lstStyle/>
                    <a:p>
                      <a:pPr marL="0" algn="r" defTabSz="914400" rtl="0" eaLnBrk="1" fontAlgn="b" latinLnBrk="0" hangingPunct="1"/>
                      <a:r>
                        <a:rPr lang="nl-NL" sz="1400" kern="1200" dirty="0">
                          <a:solidFill>
                            <a:srgbClr val="012145"/>
                          </a:solidFill>
                          <a:latin typeface="Avenir Book"/>
                          <a:ea typeface="+mn-ea"/>
                          <a:cs typeface="+mn-cs"/>
                        </a:rPr>
                        <a:t>€ 1.800.000  </a:t>
                      </a:r>
                    </a:p>
                    <a:p>
                      <a:pPr marL="0" algn="r" defTabSz="914400" rtl="0" eaLnBrk="1" fontAlgn="b" latinLnBrk="0" hangingPunct="1"/>
                      <a:r>
                        <a:rPr lang="nl-NL" sz="1400" kern="1200" dirty="0">
                          <a:solidFill>
                            <a:srgbClr val="012145"/>
                          </a:solidFill>
                          <a:latin typeface="Avenir Book"/>
                          <a:ea typeface="+mn-ea"/>
                          <a:cs typeface="+mn-cs"/>
                        </a:rPr>
                        <a:t>€ 86.804 </a:t>
                      </a:r>
                    </a:p>
                  </a:txBody>
                  <a:tcPr marL="9525" marR="9525" marT="9525"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€ 4.550.487  </a:t>
                      </a:r>
                    </a:p>
                    <a:p>
                      <a:pPr marL="0" algn="r" defTabSz="914400" rtl="0" eaLnBrk="1" fontAlgn="b" latinLnBrk="0" hangingPunct="1"/>
                      <a:r>
                        <a:rPr lang="nl-NL" sz="1400" kern="1200" dirty="0">
                          <a:solidFill>
                            <a:srgbClr val="012145"/>
                          </a:solidFill>
                          <a:latin typeface="Avenir Book"/>
                          <a:ea typeface="+mn-ea"/>
                          <a:cs typeface="+mn-cs"/>
                        </a:rPr>
                        <a:t>€ 219.446 </a:t>
                      </a:r>
                    </a:p>
                  </a:txBody>
                  <a:tcPr marL="9525" marR="9525" marT="9525"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€ 3.692.105  </a:t>
                      </a:r>
                    </a:p>
                    <a:p>
                      <a:pPr marL="0" algn="r" defTabSz="914400" rtl="0" eaLnBrk="1" fontAlgn="b" latinLnBrk="0" hangingPunct="1"/>
                      <a:r>
                        <a:rPr lang="nl-NL" sz="1400" kern="1200" dirty="0">
                          <a:solidFill>
                            <a:srgbClr val="012145"/>
                          </a:solidFill>
                          <a:latin typeface="Avenir Book"/>
                          <a:ea typeface="+mn-ea"/>
                          <a:cs typeface="+mn-cs"/>
                        </a:rPr>
                        <a:t>€ 178.050 </a:t>
                      </a:r>
                    </a:p>
                  </a:txBody>
                  <a:tcPr marL="9525" marR="9525" marT="9525"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€ 1.538.258 </a:t>
                      </a:r>
                    </a:p>
                    <a:p>
                      <a:pPr marL="0" algn="r" defTabSz="914400" rtl="0" eaLnBrk="1" fontAlgn="b" latinLnBrk="0" hangingPunct="1"/>
                      <a:r>
                        <a:rPr lang="nl-NL" sz="1400" kern="1200" dirty="0">
                          <a:solidFill>
                            <a:srgbClr val="012145"/>
                          </a:solidFill>
                          <a:latin typeface="Avenir Book"/>
                          <a:ea typeface="+mn-ea"/>
                          <a:cs typeface="+mn-cs"/>
                        </a:rPr>
                        <a:t> € 74.182 </a:t>
                      </a:r>
                    </a:p>
                  </a:txBody>
                  <a:tcPr marL="9525" marR="9525" marT="9525"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€ 1.275.650 </a:t>
                      </a:r>
                    </a:p>
                    <a:p>
                      <a:pPr marL="0" algn="r" defTabSz="914400" rtl="0" eaLnBrk="1" fontAlgn="b" latinLnBrk="0" hangingPunct="1"/>
                      <a:r>
                        <a:rPr lang="nl-NL" sz="1400" kern="1200" dirty="0">
                          <a:solidFill>
                            <a:srgbClr val="012145"/>
                          </a:solidFill>
                          <a:latin typeface="Avenir Book"/>
                          <a:ea typeface="+mn-ea"/>
                          <a:cs typeface="+mn-cs"/>
                        </a:rPr>
                        <a:t> € 61.518 </a:t>
                      </a:r>
                    </a:p>
                  </a:txBody>
                  <a:tcPr marL="9525" marR="9525" marT="9525" marB="0" anchor="ctr"/>
                </a:tc>
                <a:extLst>
                  <a:ext uri="{0D108BD9-81ED-4DB2-BD59-A6C34878D82A}">
                    <a16:rowId xmlns:a16="http://schemas.microsoft.com/office/drawing/2014/main" val="2267142957"/>
                  </a:ext>
                </a:extLst>
              </a:tr>
              <a:tr h="358459">
                <a:tc>
                  <a:txBody>
                    <a:bodyPr/>
                    <a:lstStyle/>
                    <a:p>
                      <a:pPr marL="0" algn="l" defTabSz="914400" rtl="0" eaLnBrk="1" latinLnBrk="0" hangingPunct="1"/>
                      <a:r>
                        <a:rPr lang="nl-NL" sz="1400" kern="1200" dirty="0">
                          <a:solidFill>
                            <a:srgbClr val="012145"/>
                          </a:solidFill>
                          <a:latin typeface="Avenir Book"/>
                          <a:ea typeface="+mn-ea"/>
                          <a:cs typeface="+mn-cs"/>
                        </a:rPr>
                        <a:t>2 Voeding: subsidie</a:t>
                      </a:r>
                    </a:p>
                  </a:txBody>
                  <a:tcPr/>
                </a:tc>
                <a:tc>
                  <a:txBody>
                    <a:bodyPr/>
                    <a:lstStyle/>
                    <a:p>
                      <a:pPr marL="0" algn="r" defTabSz="914400" rtl="0" eaLnBrk="1" latinLnBrk="0" hangingPunct="1"/>
                      <a:r>
                        <a:rPr lang="nl-NL" sz="1400" kern="1200" dirty="0">
                          <a:solidFill>
                            <a:srgbClr val="012145"/>
                          </a:solidFill>
                          <a:latin typeface="Avenir Book"/>
                          <a:ea typeface="+mn-ea"/>
                          <a:cs typeface="+mn-cs"/>
                        </a:rPr>
                        <a:t>€ 13.256.500</a:t>
                      </a:r>
                    </a:p>
                  </a:txBody>
                  <a:tcPr anchor="ctr"/>
                </a:tc>
                <a:tc>
                  <a:txBody>
                    <a:bodyPr/>
                    <a:lstStyle/>
                    <a:p>
                      <a:pPr marL="0" algn="r" defTabSz="914400" rtl="0" eaLnBrk="1" fontAlgn="b" latinLnBrk="0" hangingPunct="1"/>
                      <a:r>
                        <a:rPr lang="nl-NL" sz="1400" kern="1200" dirty="0">
                          <a:solidFill>
                            <a:srgbClr val="012145"/>
                          </a:solidFill>
                          <a:latin typeface="Avenir Book"/>
                          <a:ea typeface="+mn-ea"/>
                          <a:cs typeface="+mn-cs"/>
                        </a:rPr>
                        <a:t>€ 1.104.708 </a:t>
                      </a:r>
                    </a:p>
                  </a:txBody>
                  <a:tcPr marL="9525" marR="9525"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mn-cs"/>
                        </a:rPr>
                        <a:t> € 3.314.125 </a:t>
                      </a:r>
                    </a:p>
                  </a:txBody>
                  <a:tcPr marL="9525" marR="9525"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mn-cs"/>
                        </a:rPr>
                        <a:t> € 3.314.125 </a:t>
                      </a:r>
                    </a:p>
                  </a:txBody>
                  <a:tcPr marL="9525" marR="9525"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mn-cs"/>
                        </a:rPr>
                        <a:t> € 3.314.125 </a:t>
                      </a:r>
                    </a:p>
                  </a:txBody>
                  <a:tcPr marL="9525" marR="9525"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mn-cs"/>
                        </a:rPr>
                        <a:t> € 2.209.417 </a:t>
                      </a:r>
                    </a:p>
                  </a:txBody>
                  <a:tcPr marL="9525" marR="9525" marT="9525" marB="0" anchor="ctr"/>
                </a:tc>
                <a:extLst>
                  <a:ext uri="{0D108BD9-81ED-4DB2-BD59-A6C34878D82A}">
                    <a16:rowId xmlns:a16="http://schemas.microsoft.com/office/drawing/2014/main" val="2309222510"/>
                  </a:ext>
                </a:extLst>
              </a:tr>
              <a:tr h="707098">
                <a:tc>
                  <a:txBody>
                    <a:bodyPr/>
                    <a:lstStyle/>
                    <a:p>
                      <a:pPr marL="0" algn="l" defTabSz="914400" rtl="0" eaLnBrk="1" latinLnBrk="0" hangingPunct="1"/>
                      <a:r>
                        <a:rPr lang="nl-NL" sz="1400" kern="1200" dirty="0">
                          <a:solidFill>
                            <a:srgbClr val="012145"/>
                          </a:solidFill>
                          <a:latin typeface="Avenir Book"/>
                          <a:ea typeface="+mn-ea"/>
                          <a:cs typeface="+mn-cs"/>
                        </a:rPr>
                        <a:t>3A Fondsen: subsidie</a:t>
                      </a:r>
                    </a:p>
                    <a:p>
                      <a:pPr marL="0" algn="l" defTabSz="914400" rtl="0" eaLnBrk="1" latinLnBrk="0" hangingPunct="1"/>
                      <a:r>
                        <a:rPr lang="nl-NL" sz="1400" kern="1200" dirty="0">
                          <a:solidFill>
                            <a:srgbClr val="012145"/>
                          </a:solidFill>
                          <a:latin typeface="Avenir Book"/>
                          <a:ea typeface="+mn-ea"/>
                          <a:cs typeface="+mn-cs"/>
                        </a:rPr>
                        <a:t>3B WFC-E: subsidie</a:t>
                      </a:r>
                    </a:p>
                    <a:p>
                      <a:pPr marL="0" algn="l" defTabSz="914400" rtl="0" eaLnBrk="1" latinLnBrk="0" hangingPunct="1"/>
                      <a:r>
                        <a:rPr lang="nl-NL" sz="1400" kern="1200" dirty="0">
                          <a:solidFill>
                            <a:srgbClr val="012145"/>
                          </a:solidFill>
                          <a:latin typeface="Avenir Book"/>
                          <a:ea typeface="+mn-ea"/>
                          <a:cs typeface="+mn-cs"/>
                        </a:rPr>
                        <a:t>3C FAN: subsidie</a:t>
                      </a:r>
                    </a:p>
                  </a:txBody>
                  <a:tcPr/>
                </a:tc>
                <a:tc>
                  <a:txBody>
                    <a:bodyPr/>
                    <a:lstStyle/>
                    <a:p>
                      <a:pPr marL="0" algn="r" defTabSz="914400" rtl="0" eaLnBrk="1" latinLnBrk="0" hangingPunct="1"/>
                      <a:r>
                        <a:rPr lang="nl-NL" sz="1400" kern="1200" dirty="0">
                          <a:solidFill>
                            <a:srgbClr val="012145"/>
                          </a:solidFill>
                          <a:latin typeface="Avenir Book"/>
                          <a:ea typeface="+mn-ea"/>
                          <a:cs typeface="+mn-cs"/>
                        </a:rPr>
                        <a:t>€ 14.000.000</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€ 28.000.000</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€ 700.000</a:t>
                      </a:r>
                    </a:p>
                  </a:txBody>
                  <a:tcPr/>
                </a:tc>
                <a:tc>
                  <a:txBody>
                    <a:bodyPr/>
                    <a:lstStyle/>
                    <a:p>
                      <a:pPr marL="0" algn="r" defTabSz="914400" rtl="0" eaLnBrk="1" latinLnBrk="0" hangingPunct="1"/>
                      <a:r>
                        <a:rPr lang="nl-NL" sz="1400" kern="1200" dirty="0">
                          <a:solidFill>
                            <a:srgbClr val="012145"/>
                          </a:solidFill>
                          <a:latin typeface="Avenir Book"/>
                          <a:ea typeface="+mn-ea"/>
                          <a:cs typeface="+mn-cs"/>
                        </a:rPr>
                        <a:t>€ 14.000.000</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€ 3.728.731</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€ 400.000</a:t>
                      </a:r>
                    </a:p>
                  </a:txBody>
                  <a:tcPr/>
                </a:tc>
                <a:tc>
                  <a:txBody>
                    <a:bodyPr/>
                    <a:lstStyle/>
                    <a:p>
                      <a:pPr marL="0" algn="r" defTabSz="914400" rtl="0" eaLnBrk="1" latinLnBrk="0" hangingPunct="1"/>
                      <a:endParaRPr lang="nl-NL" sz="1400" kern="1200">
                        <a:solidFill>
                          <a:srgbClr val="012145"/>
                        </a:solidFill>
                        <a:latin typeface="Avenir Book"/>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a:solidFill>
                            <a:srgbClr val="012145"/>
                          </a:solidFill>
                          <a:latin typeface="Avenir Book"/>
                          <a:ea typeface="+mn-ea"/>
                          <a:cs typeface="+mn-cs"/>
                        </a:rPr>
                        <a:t>€ 7.281.381</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a:solidFill>
                            <a:srgbClr val="012145"/>
                          </a:solidFill>
                          <a:latin typeface="Avenir Book"/>
                          <a:ea typeface="+mn-ea"/>
                          <a:cs typeface="+mn-cs"/>
                        </a:rPr>
                        <a:t>€ 100.000</a:t>
                      </a:r>
                    </a:p>
                  </a:txBody>
                  <a:tcPr/>
                </a:tc>
                <a:tc>
                  <a:txBody>
                    <a:bodyPr/>
                    <a:lstStyle/>
                    <a:p>
                      <a:pPr marL="0" algn="r" defTabSz="914400" rtl="0" eaLnBrk="1" latinLnBrk="0" hangingPunct="1"/>
                      <a:endParaRPr lang="nl-NL" sz="1400" kern="1200" dirty="0">
                        <a:solidFill>
                          <a:srgbClr val="012145"/>
                        </a:solidFill>
                        <a:latin typeface="Avenir Book"/>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€ 12.135.635</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€ 100.000</a:t>
                      </a:r>
                    </a:p>
                  </a:txBody>
                  <a:tcPr/>
                </a:tc>
                <a:tc>
                  <a:txBody>
                    <a:bodyPr/>
                    <a:lstStyle/>
                    <a:p>
                      <a:pPr marL="0" algn="r" defTabSz="914400" rtl="0" eaLnBrk="1" latinLnBrk="0" hangingPunct="1"/>
                      <a:endParaRPr lang="nl-NL" sz="1400" kern="1200" dirty="0">
                        <a:solidFill>
                          <a:srgbClr val="012145"/>
                        </a:solidFill>
                        <a:latin typeface="Avenir Book"/>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€ 4.854.254</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€ 100.000</a:t>
                      </a:r>
                    </a:p>
                  </a:txBody>
                  <a:tcPr/>
                </a:tc>
                <a:tc>
                  <a:txBody>
                    <a:bodyPr/>
                    <a:lstStyle/>
                    <a:p>
                      <a:pPr marL="0" algn="r" defTabSz="914400" rtl="0" eaLnBrk="1" latinLnBrk="0" hangingPunct="1"/>
                      <a:endParaRPr lang="nl-NL" sz="1400" kern="1200" dirty="0">
                        <a:solidFill>
                          <a:srgbClr val="012145"/>
                        </a:solidFill>
                        <a:latin typeface="Avenir Book"/>
                        <a:ea typeface="+mn-ea"/>
                        <a:cs typeface="+mn-cs"/>
                      </a:endParaRPr>
                    </a:p>
                  </a:txBody>
                  <a:tcPr/>
                </a:tc>
                <a:extLst>
                  <a:ext uri="{0D108BD9-81ED-4DB2-BD59-A6C34878D82A}">
                    <a16:rowId xmlns:a16="http://schemas.microsoft.com/office/drawing/2014/main" val="3097472605"/>
                  </a:ext>
                </a:extLst>
              </a:tr>
              <a:tr h="294624">
                <a:tc>
                  <a:txBody>
                    <a:bodyPr/>
                    <a:lstStyle/>
                    <a:p>
                      <a:pPr marL="0" algn="l" defTabSz="914400" rtl="0" eaLnBrk="1" latinLnBrk="0" hangingPunct="1"/>
                      <a:r>
                        <a:rPr lang="nl-NL" sz="1400" kern="1200" dirty="0">
                          <a:solidFill>
                            <a:srgbClr val="012145"/>
                          </a:solidFill>
                          <a:latin typeface="Avenir Book"/>
                          <a:ea typeface="+mn-ea"/>
                          <a:cs typeface="+mn-cs"/>
                        </a:rPr>
                        <a:t>BWI+: Subsidie</a:t>
                      </a:r>
                    </a:p>
                  </a:txBody>
                  <a:tcPr/>
                </a:tc>
                <a:tc>
                  <a:txBody>
                    <a:bodyPr/>
                    <a:lstStyle/>
                    <a:p>
                      <a:pPr marL="0" algn="r" defTabSz="914400" rtl="0" eaLnBrk="1" latinLnBrk="0" hangingPunct="1"/>
                      <a:r>
                        <a:rPr lang="nl-NL" sz="1400" kern="1200" dirty="0">
                          <a:solidFill>
                            <a:srgbClr val="012145"/>
                          </a:solidFill>
                          <a:latin typeface="Avenir Book"/>
                          <a:ea typeface="+mn-ea"/>
                          <a:cs typeface="+mn-cs"/>
                        </a:rPr>
                        <a:t>€ 400.000</a:t>
                      </a:r>
                    </a:p>
                  </a:txBody>
                  <a:tcPr/>
                </a:tc>
                <a:tc>
                  <a:txBody>
                    <a:bodyPr/>
                    <a:lstStyle/>
                    <a:p>
                      <a:pPr marL="0" algn="r" defTabSz="914400" rtl="0" eaLnBrk="1" latinLnBrk="0" hangingPunct="1"/>
                      <a:r>
                        <a:rPr lang="nl-NL" sz="1400" kern="1200" dirty="0">
                          <a:solidFill>
                            <a:srgbClr val="012145"/>
                          </a:solidFill>
                          <a:latin typeface="Avenir Book"/>
                          <a:ea typeface="+mn-ea"/>
                          <a:cs typeface="+mn-cs"/>
                        </a:rPr>
                        <a:t>€ 100.000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€ 100.000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12145"/>
                          </a:solidFill>
                          <a:effectLst/>
                          <a:uLnTx/>
                          <a:uFillTx/>
                          <a:latin typeface="Avenir Book"/>
                          <a:ea typeface="+mn-ea"/>
                          <a:cs typeface="+mn-cs"/>
                        </a:rPr>
                        <a:t>€ 100.000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12145"/>
                          </a:solidFill>
                          <a:effectLst/>
                          <a:uLnTx/>
                          <a:uFillTx/>
                          <a:latin typeface="Avenir Book"/>
                          <a:ea typeface="+mn-ea"/>
                          <a:cs typeface="+mn-cs"/>
                        </a:rPr>
                        <a:t>€ 100.000</a:t>
                      </a:r>
                    </a:p>
                  </a:txBody>
                  <a:tcPr/>
                </a:tc>
                <a:tc>
                  <a:txBody>
                    <a:bodyPr/>
                    <a:lstStyle/>
                    <a:p>
                      <a:pPr marL="0" algn="r" defTabSz="914400" rtl="0" eaLnBrk="1" latinLnBrk="0" hangingPunct="1"/>
                      <a:endParaRPr lang="nl-NL" sz="1400" kern="1200" dirty="0">
                        <a:solidFill>
                          <a:srgbClr val="012145"/>
                        </a:solidFill>
                        <a:latin typeface="Avenir Book"/>
                        <a:ea typeface="+mn-ea"/>
                        <a:cs typeface="+mn-cs"/>
                      </a:endParaRPr>
                    </a:p>
                  </a:txBody>
                  <a:tcPr/>
                </a:tc>
                <a:extLst>
                  <a:ext uri="{0D108BD9-81ED-4DB2-BD59-A6C34878D82A}">
                    <a16:rowId xmlns:a16="http://schemas.microsoft.com/office/drawing/2014/main" val="179610359"/>
                  </a:ext>
                </a:extLst>
              </a:tr>
              <a:tr h="294624">
                <a:tc>
                  <a:txBody>
                    <a:bodyPr/>
                    <a:lstStyle/>
                    <a:p>
                      <a:pPr marL="0" algn="l" defTabSz="914400" rtl="0" eaLnBrk="1" latinLnBrk="0" hangingPunct="1"/>
                      <a:r>
                        <a:rPr lang="nl-NL" sz="1400" kern="1200" dirty="0">
                          <a:solidFill>
                            <a:srgbClr val="012145"/>
                          </a:solidFill>
                          <a:latin typeface="Avenir Book"/>
                          <a:ea typeface="+mn-ea"/>
                          <a:cs typeface="+mn-cs"/>
                        </a:rPr>
                        <a:t>ICT in sporen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€ 900.000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€ 279.733 </a:t>
                      </a:r>
                    </a:p>
                  </a:txBody>
                  <a:tcPr marL="9525" marR="9525" marT="9525"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€ 199.560 </a:t>
                      </a:r>
                    </a:p>
                  </a:txBody>
                  <a:tcPr marL="9525" marR="9525" marT="9525"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€ 247.797 </a:t>
                      </a:r>
                    </a:p>
                  </a:txBody>
                  <a:tcPr marL="9525" marR="9525" marT="9525"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€ 127.848 </a:t>
                      </a:r>
                    </a:p>
                  </a:txBody>
                  <a:tcPr marL="9525" marR="9525" marT="9525"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mn-cs"/>
                        </a:rPr>
                        <a:t> € 45.061 </a:t>
                      </a:r>
                    </a:p>
                  </a:txBody>
                  <a:tcPr marL="9525" marR="9525" marT="9525" marB="0" anchor="ctr"/>
                </a:tc>
                <a:extLst>
                  <a:ext uri="{0D108BD9-81ED-4DB2-BD59-A6C34878D82A}">
                    <a16:rowId xmlns:a16="http://schemas.microsoft.com/office/drawing/2014/main" val="3370238639"/>
                  </a:ext>
                </a:extLst>
              </a:tr>
              <a:tr h="358459">
                <a:tc>
                  <a:txBody>
                    <a:bodyPr/>
                    <a:lstStyle/>
                    <a:p>
                      <a:pPr marL="0" algn="l" defTabSz="914400" rtl="0" eaLnBrk="1" latinLnBrk="0" hangingPunct="1"/>
                      <a:r>
                        <a:rPr lang="nl-NL" sz="1400" b="1" kern="1200" dirty="0">
                          <a:solidFill>
                            <a:srgbClr val="012145"/>
                          </a:solidFill>
                          <a:latin typeface="Avenir Book"/>
                          <a:ea typeface="+mn-ea"/>
                          <a:cs typeface="+mn-cs"/>
                        </a:rPr>
                        <a:t>Totaal</a:t>
                      </a:r>
                    </a:p>
                  </a:txBody>
                  <a:tcPr/>
                </a:tc>
                <a:tc>
                  <a:txBody>
                    <a:bodyPr/>
                    <a:lstStyle/>
                    <a:p>
                      <a:pPr algn="r" fontAlgn="b"/>
                      <a:r>
                        <a:rPr lang="nl-NL" sz="1400" b="1" i="0" u="none" strike="noStrike" dirty="0">
                          <a:solidFill>
                            <a:srgbClr val="000000"/>
                          </a:solidFill>
                          <a:effectLst/>
                          <a:latin typeface="Avenir Book"/>
                        </a:rPr>
                        <a:t> € 73.233.000 </a:t>
                      </a:r>
                    </a:p>
                  </a:txBody>
                  <a:tcPr marL="9525" marR="9525" marT="9525" marB="0" anchor="ctr"/>
                </a:tc>
                <a:tc>
                  <a:txBody>
                    <a:bodyPr/>
                    <a:lstStyle/>
                    <a:p>
                      <a:pPr algn="r" fontAlgn="b"/>
                      <a:r>
                        <a:rPr lang="nl-NL" sz="1400" b="1" i="0" u="none" strike="noStrike" dirty="0">
                          <a:solidFill>
                            <a:srgbClr val="000000"/>
                          </a:solidFill>
                          <a:effectLst/>
                          <a:latin typeface="Avenir Book"/>
                        </a:rPr>
                        <a:t> € 22.949.977 </a:t>
                      </a:r>
                    </a:p>
                  </a:txBody>
                  <a:tcPr marL="9525" marR="9525" marT="9525" marB="0" anchor="ctr"/>
                </a:tc>
                <a:tc>
                  <a:txBody>
                    <a:bodyPr/>
                    <a:lstStyle/>
                    <a:p>
                      <a:pPr algn="r" fontAlgn="b"/>
                      <a:r>
                        <a:rPr lang="nl-NL" sz="1400" b="1" i="0" u="none" strike="noStrike" dirty="0">
                          <a:solidFill>
                            <a:srgbClr val="000000"/>
                          </a:solidFill>
                          <a:effectLst/>
                          <a:latin typeface="Avenir Book"/>
                        </a:rPr>
                        <a:t> € 16.214.999 </a:t>
                      </a:r>
                    </a:p>
                  </a:txBody>
                  <a:tcPr marL="9525" marR="9525" marT="9525" marB="0" anchor="ctr"/>
                </a:tc>
                <a:tc>
                  <a:txBody>
                    <a:bodyPr/>
                    <a:lstStyle/>
                    <a:p>
                      <a:pPr algn="r" fontAlgn="b"/>
                      <a:r>
                        <a:rPr lang="nl-NL" sz="1400" b="1" i="0" u="none" strike="noStrike" dirty="0">
                          <a:solidFill>
                            <a:srgbClr val="000000"/>
                          </a:solidFill>
                          <a:effectLst/>
                          <a:latin typeface="Avenir Book"/>
                        </a:rPr>
                        <a:t> € 20.067.712 </a:t>
                      </a:r>
                    </a:p>
                  </a:txBody>
                  <a:tcPr marL="9525" marR="9525" marT="9525" marB="0" anchor="ctr"/>
                </a:tc>
                <a:tc>
                  <a:txBody>
                    <a:bodyPr/>
                    <a:lstStyle/>
                    <a:p>
                      <a:pPr algn="r" fontAlgn="b"/>
                      <a:r>
                        <a:rPr lang="nl-NL" sz="1400" b="1" i="0" u="none" strike="noStrike" dirty="0">
                          <a:solidFill>
                            <a:srgbClr val="000000"/>
                          </a:solidFill>
                          <a:effectLst/>
                          <a:latin typeface="Avenir Book"/>
                        </a:rPr>
                        <a:t> € 10.333.667 </a:t>
                      </a:r>
                    </a:p>
                  </a:txBody>
                  <a:tcPr marL="9525" marR="9525" marT="9525" marB="0" anchor="ctr"/>
                </a:tc>
                <a:tc>
                  <a:txBody>
                    <a:bodyPr/>
                    <a:lstStyle/>
                    <a:p>
                      <a:pPr algn="r" fontAlgn="b"/>
                      <a:r>
                        <a:rPr lang="nl-NL" sz="1400" b="1" i="0" u="none" strike="noStrike" dirty="0">
                          <a:solidFill>
                            <a:srgbClr val="000000"/>
                          </a:solidFill>
                          <a:effectLst/>
                          <a:latin typeface="Avenir Book"/>
                        </a:rPr>
                        <a:t> € 3.666.646 </a:t>
                      </a:r>
                    </a:p>
                  </a:txBody>
                  <a:tcPr marL="9525" marR="9525" marT="9525" marB="0" anchor="ctr"/>
                </a:tc>
                <a:extLst>
                  <a:ext uri="{0D108BD9-81ED-4DB2-BD59-A6C34878D82A}">
                    <a16:rowId xmlns:a16="http://schemas.microsoft.com/office/drawing/2014/main" val="918127538"/>
                  </a:ext>
                </a:extLst>
              </a:tr>
            </a:tbl>
          </a:graphicData>
        </a:graphic>
      </p:graphicFrame>
      <p:sp>
        <p:nvSpPr>
          <p:cNvPr id="6" name="Tekstvak 5">
            <a:extLst>
              <a:ext uri="{FF2B5EF4-FFF2-40B4-BE49-F238E27FC236}">
                <a16:creationId xmlns:a16="http://schemas.microsoft.com/office/drawing/2014/main" id="{7E2F7511-BB4D-4E78-B1AA-EE78F35975E4}"/>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25</a:t>
            </a:r>
          </a:p>
        </p:txBody>
      </p:sp>
    </p:spTree>
    <p:extLst>
      <p:ext uri="{BB962C8B-B14F-4D97-AF65-F5344CB8AC3E}">
        <p14:creationId xmlns:p14="http://schemas.microsoft.com/office/powerpoint/2010/main" val="803234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BD08265-E27D-4AB6-8CD2-62EEA360FB0E}"/>
              </a:ext>
            </a:extLst>
          </p:cNvPr>
          <p:cNvSpPr>
            <a:spLocks noGrp="1"/>
          </p:cNvSpPr>
          <p:nvPr>
            <p:ph type="subTitle" idx="16"/>
          </p:nvPr>
        </p:nvSpPr>
        <p:spPr>
          <a:xfrm>
            <a:off x="838200" y="1431375"/>
            <a:ext cx="10515600" cy="607213"/>
          </a:xfrm>
        </p:spPr>
        <p:txBody>
          <a:bodyPr>
            <a:normAutofit lnSpcReduction="10000"/>
          </a:bodyPr>
          <a:lstStyle/>
          <a:p>
            <a:r>
              <a:rPr lang="nl-NL" dirty="0"/>
              <a:t>Realisatie 2020</a:t>
            </a:r>
          </a:p>
        </p:txBody>
      </p:sp>
      <p:sp>
        <p:nvSpPr>
          <p:cNvPr id="4" name="Tijdelijke aanduiding voor tekst 3">
            <a:extLst>
              <a:ext uri="{FF2B5EF4-FFF2-40B4-BE49-F238E27FC236}">
                <a16:creationId xmlns:a16="http://schemas.microsoft.com/office/drawing/2014/main" id="{4AA68EB0-2D1D-4DDE-A05C-36A7A69108A6}"/>
              </a:ext>
            </a:extLst>
          </p:cNvPr>
          <p:cNvSpPr>
            <a:spLocks noGrp="1"/>
          </p:cNvSpPr>
          <p:nvPr>
            <p:ph type="body" sz="quarter" idx="17"/>
          </p:nvPr>
        </p:nvSpPr>
        <p:spPr/>
        <p:txBody>
          <a:bodyPr/>
          <a:lstStyle/>
          <a:p>
            <a:r>
              <a:rPr lang="nl-NL" dirty="0"/>
              <a:t>Financiën</a:t>
            </a:r>
          </a:p>
        </p:txBody>
      </p:sp>
      <p:graphicFrame>
        <p:nvGraphicFramePr>
          <p:cNvPr id="5" name="Tijdelijke aanduiding voor inhoud 4">
            <a:extLst>
              <a:ext uri="{FF2B5EF4-FFF2-40B4-BE49-F238E27FC236}">
                <a16:creationId xmlns:a16="http://schemas.microsoft.com/office/drawing/2014/main" id="{619E3B02-7ABC-45B2-A2F5-9466297C519C}"/>
              </a:ext>
            </a:extLst>
          </p:cNvPr>
          <p:cNvGraphicFramePr>
            <a:graphicFrameLocks/>
          </p:cNvGraphicFramePr>
          <p:nvPr>
            <p:extLst>
              <p:ext uri="{D42A27DB-BD31-4B8C-83A1-F6EECF244321}">
                <p14:modId xmlns:p14="http://schemas.microsoft.com/office/powerpoint/2010/main" val="3593609070"/>
              </p:ext>
            </p:extLst>
          </p:nvPr>
        </p:nvGraphicFramePr>
        <p:xfrm>
          <a:off x="913262" y="2014835"/>
          <a:ext cx="10365476" cy="3958491"/>
        </p:xfrm>
        <a:graphic>
          <a:graphicData uri="http://schemas.openxmlformats.org/drawingml/2006/table">
            <a:tbl>
              <a:tblPr firstRow="1" bandRow="1">
                <a:tableStyleId>{93296810-A885-4BE3-A3E7-6D5BEEA58F35}</a:tableStyleId>
              </a:tblPr>
              <a:tblGrid>
                <a:gridCol w="2232548">
                  <a:extLst>
                    <a:ext uri="{9D8B030D-6E8A-4147-A177-3AD203B41FA5}">
                      <a16:colId xmlns:a16="http://schemas.microsoft.com/office/drawing/2014/main" val="985315336"/>
                    </a:ext>
                  </a:extLst>
                </a:gridCol>
                <a:gridCol w="1487606">
                  <a:extLst>
                    <a:ext uri="{9D8B030D-6E8A-4147-A177-3AD203B41FA5}">
                      <a16:colId xmlns:a16="http://schemas.microsoft.com/office/drawing/2014/main" val="3890246598"/>
                    </a:ext>
                  </a:extLst>
                </a:gridCol>
                <a:gridCol w="1528549">
                  <a:extLst>
                    <a:ext uri="{9D8B030D-6E8A-4147-A177-3AD203B41FA5}">
                      <a16:colId xmlns:a16="http://schemas.microsoft.com/office/drawing/2014/main" val="324651537"/>
                    </a:ext>
                  </a:extLst>
                </a:gridCol>
                <a:gridCol w="1351128">
                  <a:extLst>
                    <a:ext uri="{9D8B030D-6E8A-4147-A177-3AD203B41FA5}">
                      <a16:colId xmlns:a16="http://schemas.microsoft.com/office/drawing/2014/main" val="41659501"/>
                    </a:ext>
                  </a:extLst>
                </a:gridCol>
                <a:gridCol w="3765645">
                  <a:extLst>
                    <a:ext uri="{9D8B030D-6E8A-4147-A177-3AD203B41FA5}">
                      <a16:colId xmlns:a16="http://schemas.microsoft.com/office/drawing/2014/main" val="3846196586"/>
                    </a:ext>
                  </a:extLst>
                </a:gridCol>
              </a:tblGrid>
              <a:tr h="0">
                <a:tc>
                  <a:txBody>
                    <a:bodyPr/>
                    <a:lstStyle/>
                    <a:p>
                      <a:r>
                        <a:rPr lang="nl-NL" sz="1600" dirty="0">
                          <a:latin typeface="Avenir Book"/>
                        </a:rPr>
                        <a:t>Programma</a:t>
                      </a:r>
                    </a:p>
                  </a:txBody>
                  <a:tcPr/>
                </a:tc>
                <a:tc>
                  <a:txBody>
                    <a:bodyPr/>
                    <a:lstStyle/>
                    <a:p>
                      <a:pPr algn="r"/>
                      <a:r>
                        <a:rPr lang="nl-NL" sz="1600" dirty="0">
                          <a:latin typeface="Avenir Book"/>
                        </a:rPr>
                        <a:t>Begroting 2020</a:t>
                      </a:r>
                    </a:p>
                  </a:txBody>
                  <a:tcPr marR="72000"/>
                </a:tc>
                <a:tc>
                  <a:txBody>
                    <a:bodyPr/>
                    <a:lstStyle/>
                    <a:p>
                      <a:pPr marL="72000" algn="r"/>
                      <a:r>
                        <a:rPr lang="nl-NL" sz="1600" dirty="0">
                          <a:latin typeface="Avenir Book"/>
                        </a:rPr>
                        <a:t>Realisatie 2020</a:t>
                      </a:r>
                    </a:p>
                  </a:txBody>
                  <a:tcPr marL="108000" marR="72000"/>
                </a:tc>
                <a:tc>
                  <a:txBody>
                    <a:bodyPr/>
                    <a:lstStyle/>
                    <a:p>
                      <a:pPr algn="r"/>
                      <a:r>
                        <a:rPr lang="nl-NL" sz="1600" dirty="0">
                          <a:latin typeface="Avenir Book"/>
                        </a:rPr>
                        <a:t>Verschil</a:t>
                      </a:r>
                    </a:p>
                  </a:txBody>
                  <a:tcPr marR="72000"/>
                </a:tc>
                <a:tc>
                  <a:txBody>
                    <a:bodyPr/>
                    <a:lstStyle/>
                    <a:p>
                      <a:pPr algn="r"/>
                      <a:r>
                        <a:rPr lang="nl-NL" sz="1600" dirty="0">
                          <a:latin typeface="Avenir Book"/>
                        </a:rPr>
                        <a:t>Toelichting</a:t>
                      </a:r>
                    </a:p>
                  </a:txBody>
                  <a:tcPr marR="72000"/>
                </a:tc>
                <a:extLst>
                  <a:ext uri="{0D108BD9-81ED-4DB2-BD59-A6C34878D82A}">
                    <a16:rowId xmlns:a16="http://schemas.microsoft.com/office/drawing/2014/main" val="277987979"/>
                  </a:ext>
                </a:extLst>
              </a:tr>
              <a:tr h="353479">
                <a:tc>
                  <a:txBody>
                    <a:bodyPr/>
                    <a:lstStyle/>
                    <a:p>
                      <a:pPr marL="0" algn="l" defTabSz="914400" rtl="0" eaLnBrk="1" latinLnBrk="0" hangingPunct="1"/>
                      <a:r>
                        <a:rPr lang="nl-NL" sz="1400" kern="1200" dirty="0">
                          <a:solidFill>
                            <a:srgbClr val="012145"/>
                          </a:solidFill>
                          <a:latin typeface="Avenir Book"/>
                          <a:ea typeface="+mn-ea"/>
                          <a:cs typeface="Arial" panose="020B0604020202020204" pitchFamily="34" charset="0"/>
                        </a:rPr>
                        <a:t>Algemene organisatiekosten</a:t>
                      </a:r>
                    </a:p>
                  </a:txBody>
                  <a:tcPr/>
                </a:tc>
                <a:tc>
                  <a:txBody>
                    <a:bodyPr/>
                    <a:lstStyle/>
                    <a:p>
                      <a:pPr marL="0" algn="r" defTabSz="914400" rtl="0" eaLnBrk="1" fontAlgn="b" latinLnBrk="0" hangingPunct="1"/>
                      <a:r>
                        <a:rPr lang="nl-NL" sz="1400" kern="1200" dirty="0">
                          <a:solidFill>
                            <a:srgbClr val="012145"/>
                          </a:solidFill>
                          <a:latin typeface="Avenir Book"/>
                          <a:ea typeface="+mn-ea"/>
                          <a:cs typeface="Arial" panose="020B0604020202020204" pitchFamily="34" charset="0"/>
                        </a:rPr>
                        <a:t> €     1.450.000 </a:t>
                      </a:r>
                    </a:p>
                  </a:txBody>
                  <a:tcPr marL="9525" marR="72000" marT="9525" marB="0" anchor="ctr"/>
                </a:tc>
                <a:tc>
                  <a:txBody>
                    <a:bodyPr/>
                    <a:lstStyle/>
                    <a:p>
                      <a:pPr marL="72000" algn="r" defTabSz="914400" rtl="0" eaLnBrk="1" fontAlgn="b" latinLnBrk="0" hangingPunct="1"/>
                      <a:r>
                        <a:rPr lang="nl-NL" sz="1400" kern="1200" dirty="0">
                          <a:solidFill>
                            <a:srgbClr val="012145"/>
                          </a:solidFill>
                          <a:latin typeface="Avenir Book"/>
                          <a:ea typeface="+mn-ea"/>
                          <a:cs typeface="Arial" panose="020B0604020202020204" pitchFamily="34" charset="0"/>
                        </a:rPr>
                        <a:t> €  1.009.000 </a:t>
                      </a:r>
                    </a:p>
                  </a:txBody>
                  <a:tcPr marL="108000" marR="72000"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Arial" panose="020B0604020202020204" pitchFamily="34" charset="0"/>
                        </a:rPr>
                        <a:t> €     441.000 </a:t>
                      </a:r>
                    </a:p>
                  </a:txBody>
                  <a:tcPr marL="9525" marR="72000"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Arial" panose="020B0604020202020204" pitchFamily="34" charset="0"/>
                        </a:rPr>
                        <a:t>Manager en communicatie later gestart</a:t>
                      </a:r>
                    </a:p>
                  </a:txBody>
                  <a:tcPr marL="9525" marR="72000" marT="9525" marB="0" anchor="ctr"/>
                </a:tc>
                <a:extLst>
                  <a:ext uri="{0D108BD9-81ED-4DB2-BD59-A6C34878D82A}">
                    <a16:rowId xmlns:a16="http://schemas.microsoft.com/office/drawing/2014/main" val="3275819136"/>
                  </a:ext>
                </a:extLst>
              </a:tr>
              <a:tr h="552008">
                <a:tc>
                  <a:txBody>
                    <a:bodyPr/>
                    <a:lstStyle/>
                    <a:p>
                      <a:pPr marL="0" algn="l" defTabSz="914400" rtl="0" eaLnBrk="1" latinLnBrk="0" hangingPunct="1"/>
                      <a:r>
                        <a:rPr lang="nl-NL" sz="1400" kern="1200" dirty="0">
                          <a:solidFill>
                            <a:srgbClr val="012145"/>
                          </a:solidFill>
                          <a:latin typeface="Avenir Book"/>
                          <a:ea typeface="+mn-ea"/>
                          <a:cs typeface="Arial" panose="020B0604020202020204" pitchFamily="34" charset="0"/>
                        </a:rPr>
                        <a:t>1 Landbouw: subsidie</a:t>
                      </a:r>
                    </a:p>
                    <a:p>
                      <a:pPr marL="0" algn="l" defTabSz="914400" rtl="0" eaLnBrk="1" latinLnBrk="0" hangingPunct="1"/>
                      <a:r>
                        <a:rPr lang="nl-NL" sz="1400" kern="1200" dirty="0">
                          <a:solidFill>
                            <a:srgbClr val="012145"/>
                          </a:solidFill>
                          <a:latin typeface="Avenir Book"/>
                          <a:ea typeface="+mn-ea"/>
                          <a:cs typeface="Arial" panose="020B0604020202020204" pitchFamily="34" charset="0"/>
                        </a:rPr>
                        <a:t>1 Landbouw: </a:t>
                      </a:r>
                      <a:r>
                        <a:rPr lang="nl-NL" sz="1400" i="1" kern="1200" dirty="0">
                          <a:solidFill>
                            <a:srgbClr val="012145"/>
                          </a:solidFill>
                          <a:latin typeface="Avenir Book"/>
                          <a:ea typeface="+mn-ea"/>
                          <a:cs typeface="Arial" panose="020B0604020202020204" pitchFamily="34" charset="0"/>
                        </a:rPr>
                        <a:t>in kind</a:t>
                      </a:r>
                      <a:endParaRPr lang="nl-NL" sz="1400" kern="1200" dirty="0">
                        <a:solidFill>
                          <a:srgbClr val="012145"/>
                        </a:solidFill>
                        <a:latin typeface="Avenir Book"/>
                        <a:ea typeface="+mn-ea"/>
                        <a:cs typeface="Arial" panose="020B0604020202020204" pitchFamily="34" charset="0"/>
                      </a:endParaRPr>
                    </a:p>
                  </a:txBody>
                  <a:tcPr/>
                </a:tc>
                <a:tc>
                  <a:txBody>
                    <a:bodyPr/>
                    <a:lstStyle/>
                    <a:p>
                      <a:pPr marL="0" algn="r" defTabSz="914400" rtl="0" eaLnBrk="1" fontAlgn="b" latinLnBrk="0" hangingPunct="1"/>
                      <a:r>
                        <a:rPr lang="nl-NL" sz="1400" kern="1200" dirty="0">
                          <a:solidFill>
                            <a:srgbClr val="012145"/>
                          </a:solidFill>
                          <a:latin typeface="Avenir Book"/>
                          <a:ea typeface="+mn-ea"/>
                          <a:cs typeface="Arial" panose="020B0604020202020204" pitchFamily="34" charset="0"/>
                        </a:rPr>
                        <a:t>€     1.800.000  </a:t>
                      </a:r>
                    </a:p>
                    <a:p>
                      <a:pPr marL="0" algn="r" defTabSz="914400" rtl="0" eaLnBrk="1" fontAlgn="b" latinLnBrk="0" hangingPunct="1"/>
                      <a:r>
                        <a:rPr lang="nl-NL" sz="1400" kern="1200" dirty="0">
                          <a:solidFill>
                            <a:srgbClr val="012145"/>
                          </a:solidFill>
                          <a:latin typeface="Avenir Book"/>
                          <a:ea typeface="+mn-ea"/>
                          <a:cs typeface="Arial" panose="020B0604020202020204" pitchFamily="34" charset="0"/>
                        </a:rPr>
                        <a:t>€          86.804 </a:t>
                      </a:r>
                    </a:p>
                  </a:txBody>
                  <a:tcPr marL="9525" marR="72000" marT="9525" marB="0" anchor="ctr"/>
                </a:tc>
                <a:tc>
                  <a:txBody>
                    <a:bodyPr/>
                    <a:lstStyle/>
                    <a:p>
                      <a:pPr marL="72000" marR="0" lvl="0" indent="0" algn="r" defTabSz="914400" rtl="0" eaLnBrk="1" fontAlgn="b"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Arial" panose="020B0604020202020204" pitchFamily="34" charset="0"/>
                        </a:rPr>
                        <a:t> €  1.267.000  </a:t>
                      </a:r>
                    </a:p>
                    <a:p>
                      <a:pPr marL="72000" algn="r" defTabSz="914400" rtl="0" eaLnBrk="1" fontAlgn="b" latinLnBrk="0" hangingPunct="1"/>
                      <a:r>
                        <a:rPr lang="nl-NL" sz="1400" kern="1200" dirty="0">
                          <a:solidFill>
                            <a:srgbClr val="012145"/>
                          </a:solidFill>
                          <a:latin typeface="Avenir Book"/>
                          <a:ea typeface="+mn-ea"/>
                          <a:cs typeface="Arial" panose="020B0604020202020204" pitchFamily="34" charset="0"/>
                        </a:rPr>
                        <a:t>€     171.000 </a:t>
                      </a:r>
                    </a:p>
                  </a:txBody>
                  <a:tcPr marL="108000" marR="72000" marT="9525"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Arial" panose="020B0604020202020204" pitchFamily="34" charset="0"/>
                        </a:rPr>
                        <a:t> €     533.000  </a:t>
                      </a:r>
                    </a:p>
                    <a:p>
                      <a:pPr marL="0" algn="r" defTabSz="914400" rtl="0" eaLnBrk="1" fontAlgn="b" latinLnBrk="0" hangingPunct="1"/>
                      <a:r>
                        <a:rPr lang="nl-NL" sz="1400" kern="1200" dirty="0">
                          <a:solidFill>
                            <a:srgbClr val="012145"/>
                          </a:solidFill>
                          <a:latin typeface="Avenir Book"/>
                          <a:ea typeface="+mn-ea"/>
                          <a:cs typeface="Arial" panose="020B0604020202020204" pitchFamily="34" charset="0"/>
                        </a:rPr>
                        <a:t>-€       84.196 </a:t>
                      </a:r>
                    </a:p>
                  </a:txBody>
                  <a:tcPr marL="9525" marR="72000"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Arial" panose="020B0604020202020204" pitchFamily="34" charset="0"/>
                        </a:rPr>
                        <a:t>Kasritme gebaseerd op naar rato verdeling van budget over de tijd. Tempo is niet naar rato</a:t>
                      </a:r>
                    </a:p>
                  </a:txBody>
                  <a:tcPr marL="9525" marR="72000" marT="9525" marB="0" anchor="ctr"/>
                </a:tc>
                <a:extLst>
                  <a:ext uri="{0D108BD9-81ED-4DB2-BD59-A6C34878D82A}">
                    <a16:rowId xmlns:a16="http://schemas.microsoft.com/office/drawing/2014/main" val="2267142957"/>
                  </a:ext>
                </a:extLst>
              </a:tr>
              <a:tr h="353479">
                <a:tc>
                  <a:txBody>
                    <a:bodyPr/>
                    <a:lstStyle/>
                    <a:p>
                      <a:pPr marL="0" algn="l" defTabSz="914400" rtl="0" eaLnBrk="1" latinLnBrk="0" hangingPunct="1"/>
                      <a:r>
                        <a:rPr lang="nl-NL" sz="1400" kern="1200" dirty="0">
                          <a:solidFill>
                            <a:srgbClr val="012145"/>
                          </a:solidFill>
                          <a:latin typeface="Avenir Book"/>
                          <a:ea typeface="+mn-ea"/>
                          <a:cs typeface="Arial" panose="020B0604020202020204" pitchFamily="34" charset="0"/>
                        </a:rPr>
                        <a:t>2 Voeding: subsidie</a:t>
                      </a:r>
                    </a:p>
                  </a:txBody>
                  <a:tcPr/>
                </a:tc>
                <a:tc>
                  <a:txBody>
                    <a:bodyPr/>
                    <a:lstStyle/>
                    <a:p>
                      <a:pPr marL="0" algn="r" defTabSz="914400" rtl="0" eaLnBrk="1" fontAlgn="b" latinLnBrk="0" hangingPunct="1"/>
                      <a:r>
                        <a:rPr lang="nl-NL" sz="1400" kern="1200" dirty="0">
                          <a:solidFill>
                            <a:srgbClr val="012145"/>
                          </a:solidFill>
                          <a:latin typeface="Avenir Book"/>
                          <a:ea typeface="+mn-ea"/>
                          <a:cs typeface="Arial" panose="020B0604020202020204" pitchFamily="34" charset="0"/>
                        </a:rPr>
                        <a:t>€     1.104.708 </a:t>
                      </a:r>
                    </a:p>
                  </a:txBody>
                  <a:tcPr marL="9525" marR="72000" marT="9525" marB="0" anchor="ctr"/>
                </a:tc>
                <a:tc>
                  <a:txBody>
                    <a:bodyPr/>
                    <a:lstStyle/>
                    <a:p>
                      <a:pPr marL="72000" algn="r" defTabSz="914400" rtl="0" eaLnBrk="1" fontAlgn="b" latinLnBrk="0" hangingPunct="1"/>
                      <a:r>
                        <a:rPr lang="nl-NL" sz="1400" kern="1200" dirty="0">
                          <a:solidFill>
                            <a:srgbClr val="012145"/>
                          </a:solidFill>
                          <a:latin typeface="Avenir Book"/>
                          <a:ea typeface="+mn-ea"/>
                          <a:cs typeface="Arial" panose="020B0604020202020204" pitchFamily="34" charset="0"/>
                        </a:rPr>
                        <a:t> €     643.000 </a:t>
                      </a:r>
                    </a:p>
                  </a:txBody>
                  <a:tcPr marL="108000" marR="72000"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Arial" panose="020B0604020202020204" pitchFamily="34" charset="0"/>
                        </a:rPr>
                        <a:t> €      461.708 </a:t>
                      </a:r>
                    </a:p>
                  </a:txBody>
                  <a:tcPr marL="9525" marR="72000" marT="9525" marB="0" anchor="ctr"/>
                </a:tc>
                <a:tc>
                  <a:txBody>
                    <a:bodyPr/>
                    <a:lstStyle/>
                    <a:p>
                      <a:pPr marL="0" algn="r" defTabSz="914400" rtl="0" eaLnBrk="1" fontAlgn="b" latinLnBrk="0" hangingPunct="1"/>
                      <a:r>
                        <a:rPr lang="nl-NL" sz="1400" kern="1200" dirty="0">
                          <a:solidFill>
                            <a:srgbClr val="012145"/>
                          </a:solidFill>
                          <a:latin typeface="Avenir Book"/>
                          <a:ea typeface="+mn-ea"/>
                          <a:cs typeface="Arial" panose="020B0604020202020204" pitchFamily="34" charset="0"/>
                        </a:rPr>
                        <a:t>Deel is later gestart (Q3 – Q4)</a:t>
                      </a:r>
                    </a:p>
                  </a:txBody>
                  <a:tcPr marL="9525" marR="72000" marT="9525" marB="0" anchor="ctr"/>
                </a:tc>
                <a:extLst>
                  <a:ext uri="{0D108BD9-81ED-4DB2-BD59-A6C34878D82A}">
                    <a16:rowId xmlns:a16="http://schemas.microsoft.com/office/drawing/2014/main" val="2309222510"/>
                  </a:ext>
                </a:extLst>
              </a:tr>
              <a:tr h="784432">
                <a:tc>
                  <a:txBody>
                    <a:bodyPr/>
                    <a:lstStyle/>
                    <a:p>
                      <a:pPr marL="0" algn="l" defTabSz="914400" rtl="0" eaLnBrk="1" latinLnBrk="0" hangingPunct="1"/>
                      <a:r>
                        <a:rPr lang="nl-NL" sz="1400" kern="1200" dirty="0">
                          <a:solidFill>
                            <a:srgbClr val="012145"/>
                          </a:solidFill>
                          <a:latin typeface="Avenir Book"/>
                          <a:ea typeface="+mn-ea"/>
                          <a:cs typeface="Arial" panose="020B0604020202020204" pitchFamily="34" charset="0"/>
                        </a:rPr>
                        <a:t>3A Fondsen: subsidie </a:t>
                      </a:r>
                    </a:p>
                    <a:p>
                      <a:pPr marL="0" algn="l" defTabSz="914400" rtl="0" eaLnBrk="1" latinLnBrk="0" hangingPunct="1"/>
                      <a:endParaRPr lang="nl-NL" sz="1400" kern="1200" dirty="0">
                        <a:solidFill>
                          <a:srgbClr val="012145"/>
                        </a:solidFill>
                        <a:latin typeface="Avenir Book"/>
                        <a:ea typeface="+mn-ea"/>
                        <a:cs typeface="Arial" panose="020B0604020202020204" pitchFamily="34" charset="0"/>
                      </a:endParaRPr>
                    </a:p>
                    <a:p>
                      <a:pPr marL="0" algn="l" defTabSz="914400" rtl="0" eaLnBrk="1" latinLnBrk="0" hangingPunct="1"/>
                      <a:r>
                        <a:rPr lang="nl-NL" sz="1400" kern="1200" dirty="0">
                          <a:solidFill>
                            <a:srgbClr val="012145"/>
                          </a:solidFill>
                          <a:latin typeface="Avenir Book"/>
                          <a:ea typeface="+mn-ea"/>
                          <a:cs typeface="Arial" panose="020B0604020202020204" pitchFamily="34" charset="0"/>
                        </a:rPr>
                        <a:t>3B WFC-E: subsidie</a:t>
                      </a:r>
                    </a:p>
                    <a:p>
                      <a:pPr marL="0" algn="l" defTabSz="914400" rtl="0" eaLnBrk="1" latinLnBrk="0" hangingPunct="1"/>
                      <a:endParaRPr lang="nl-NL" sz="1400" kern="1200" dirty="0">
                        <a:solidFill>
                          <a:srgbClr val="012145"/>
                        </a:solidFill>
                        <a:latin typeface="Avenir Book"/>
                        <a:ea typeface="+mn-ea"/>
                        <a:cs typeface="Arial" panose="020B0604020202020204" pitchFamily="34" charset="0"/>
                      </a:endParaRPr>
                    </a:p>
                    <a:p>
                      <a:pPr marL="0" algn="l" defTabSz="914400" rtl="0" eaLnBrk="1" latinLnBrk="0" hangingPunct="1"/>
                      <a:r>
                        <a:rPr lang="nl-NL" sz="1400" kern="1200" dirty="0">
                          <a:solidFill>
                            <a:srgbClr val="012145"/>
                          </a:solidFill>
                          <a:latin typeface="Avenir Book"/>
                          <a:ea typeface="+mn-ea"/>
                          <a:cs typeface="Arial" panose="020B0604020202020204" pitchFamily="34" charset="0"/>
                        </a:rPr>
                        <a:t>3C: FAN: subsidie</a:t>
                      </a:r>
                    </a:p>
                  </a:txBody>
                  <a:tcPr/>
                </a:tc>
                <a:tc>
                  <a:txBody>
                    <a:bodyPr/>
                    <a:lstStyle/>
                    <a:p>
                      <a:pPr marL="0" algn="r" defTabSz="914400" rtl="0" eaLnBrk="1" latinLnBrk="0" hangingPunct="1"/>
                      <a:r>
                        <a:rPr lang="nl-NL" sz="1400" kern="1200" dirty="0">
                          <a:solidFill>
                            <a:srgbClr val="012145"/>
                          </a:solidFill>
                          <a:latin typeface="Avenir Book"/>
                          <a:ea typeface="+mn-ea"/>
                          <a:cs typeface="Arial" panose="020B0604020202020204" pitchFamily="34" charset="0"/>
                        </a:rPr>
                        <a:t>€ 14.000.000</a:t>
                      </a:r>
                    </a:p>
                    <a:p>
                      <a:pPr marL="0" marR="0" lvl="0" indent="0" algn="r" defTabSz="914400" rtl="0" eaLnBrk="1" fontAlgn="auto" latinLnBrk="0" hangingPunct="1">
                        <a:lnSpc>
                          <a:spcPct val="100000"/>
                        </a:lnSpc>
                        <a:spcBef>
                          <a:spcPts val="0"/>
                        </a:spcBef>
                        <a:spcAft>
                          <a:spcPts val="0"/>
                        </a:spcAft>
                        <a:buClrTx/>
                        <a:buSzTx/>
                        <a:buFontTx/>
                        <a:buNone/>
                        <a:tabLst/>
                        <a:defRPr/>
                      </a:pPr>
                      <a:endParaRPr lang="nl-NL" sz="1400" kern="1200" dirty="0">
                        <a:solidFill>
                          <a:srgbClr val="012145"/>
                        </a:solidFill>
                        <a:latin typeface="Avenir Book"/>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Arial" panose="020B0604020202020204" pitchFamily="34" charset="0"/>
                        </a:rPr>
                        <a:t>€   3.728.731</a:t>
                      </a:r>
                    </a:p>
                    <a:p>
                      <a:pPr marL="0" marR="0" lvl="0" indent="0" algn="r" defTabSz="914400" rtl="0" eaLnBrk="1" fontAlgn="auto" latinLnBrk="0" hangingPunct="1">
                        <a:lnSpc>
                          <a:spcPct val="100000"/>
                        </a:lnSpc>
                        <a:spcBef>
                          <a:spcPts val="0"/>
                        </a:spcBef>
                        <a:spcAft>
                          <a:spcPts val="0"/>
                        </a:spcAft>
                        <a:buClrTx/>
                        <a:buSzTx/>
                        <a:buFontTx/>
                        <a:buNone/>
                        <a:tabLst/>
                        <a:defRPr/>
                      </a:pPr>
                      <a:endParaRPr lang="nl-NL" sz="1400" kern="1200" dirty="0">
                        <a:solidFill>
                          <a:srgbClr val="012145"/>
                        </a:solidFill>
                        <a:latin typeface="Avenir Book"/>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Arial" panose="020B0604020202020204" pitchFamily="34" charset="0"/>
                        </a:rPr>
                        <a:t>€      400.000</a:t>
                      </a:r>
                    </a:p>
                  </a:txBody>
                  <a:tcPr marR="72000"/>
                </a:tc>
                <a:tc>
                  <a:txBody>
                    <a:bodyPr/>
                    <a:lstStyle/>
                    <a:p>
                      <a:pPr marL="72000" algn="r" defTabSz="914400" rtl="0" eaLnBrk="1" latinLnBrk="0" hangingPunct="1"/>
                      <a:r>
                        <a:rPr lang="nl-NL" sz="1400" kern="1200" dirty="0">
                          <a:solidFill>
                            <a:schemeClr val="tx1"/>
                          </a:solidFill>
                          <a:latin typeface="Avenir Book"/>
                          <a:ea typeface="+mn-ea"/>
                          <a:cs typeface="Arial" panose="020B0604020202020204" pitchFamily="34" charset="0"/>
                        </a:rPr>
                        <a:t>€ 9.000.000</a:t>
                      </a:r>
                    </a:p>
                    <a:p>
                      <a:pPr marL="72000" marR="0" lvl="0" indent="0" algn="r" defTabSz="914400" rtl="0" eaLnBrk="1" fontAlgn="auto" latinLnBrk="0" hangingPunct="1">
                        <a:lnSpc>
                          <a:spcPct val="100000"/>
                        </a:lnSpc>
                        <a:spcBef>
                          <a:spcPts val="0"/>
                        </a:spcBef>
                        <a:spcAft>
                          <a:spcPts val="0"/>
                        </a:spcAft>
                        <a:buClrTx/>
                        <a:buSzTx/>
                        <a:buFontTx/>
                        <a:buNone/>
                        <a:tabLst/>
                        <a:defRPr/>
                      </a:pPr>
                      <a:endParaRPr lang="nl-NL" sz="1400" kern="1200" dirty="0">
                        <a:solidFill>
                          <a:schemeClr val="tx1"/>
                        </a:solidFill>
                        <a:latin typeface="Avenir Book"/>
                        <a:ea typeface="+mn-ea"/>
                        <a:cs typeface="Arial" panose="020B0604020202020204" pitchFamily="34" charset="0"/>
                      </a:endParaRPr>
                    </a:p>
                    <a:p>
                      <a:pPr marL="7200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Avenir Book"/>
                          <a:ea typeface="+mn-ea"/>
                          <a:cs typeface="Arial" panose="020B0604020202020204" pitchFamily="34" charset="0"/>
                        </a:rPr>
                        <a:t>€   781.000</a:t>
                      </a:r>
                    </a:p>
                    <a:p>
                      <a:pPr marL="72000" marR="0" lvl="0" indent="0" algn="r" defTabSz="914400" rtl="0" eaLnBrk="1" fontAlgn="auto" latinLnBrk="0" hangingPunct="1">
                        <a:lnSpc>
                          <a:spcPct val="100000"/>
                        </a:lnSpc>
                        <a:spcBef>
                          <a:spcPts val="0"/>
                        </a:spcBef>
                        <a:spcAft>
                          <a:spcPts val="0"/>
                        </a:spcAft>
                        <a:buClrTx/>
                        <a:buSzTx/>
                        <a:buFontTx/>
                        <a:buNone/>
                        <a:tabLst/>
                        <a:defRPr/>
                      </a:pPr>
                      <a:endParaRPr lang="nl-NL" sz="1400" kern="1200" dirty="0">
                        <a:solidFill>
                          <a:schemeClr val="tx1"/>
                        </a:solidFill>
                        <a:latin typeface="Avenir Book"/>
                        <a:ea typeface="+mn-ea"/>
                        <a:cs typeface="Arial" panose="020B0604020202020204" pitchFamily="34" charset="0"/>
                      </a:endParaRPr>
                    </a:p>
                    <a:p>
                      <a:pPr marL="7200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Avenir Book"/>
                          <a:ea typeface="+mn-ea"/>
                          <a:cs typeface="Arial" panose="020B0604020202020204" pitchFamily="34" charset="0"/>
                        </a:rPr>
                        <a:t>€     70.000 </a:t>
                      </a:r>
                    </a:p>
                  </a:txBody>
                  <a:tcPr marL="108000" marR="72000"/>
                </a:tc>
                <a:tc>
                  <a:txBody>
                    <a:bodyPr/>
                    <a:lstStyle/>
                    <a:p>
                      <a:pPr marL="0" algn="r" defTabSz="914400" rtl="0" eaLnBrk="1" latinLnBrk="0" hangingPunct="1"/>
                      <a:r>
                        <a:rPr lang="nl-NL" sz="1400" kern="1200" dirty="0">
                          <a:solidFill>
                            <a:schemeClr val="tx1"/>
                          </a:solidFill>
                          <a:latin typeface="Avenir Book"/>
                          <a:ea typeface="+mn-ea"/>
                          <a:cs typeface="Arial" panose="020B0604020202020204" pitchFamily="34" charset="0"/>
                        </a:rPr>
                        <a:t>€ 5.000.000</a:t>
                      </a:r>
                    </a:p>
                    <a:p>
                      <a:pPr marL="0" marR="0" lvl="0" indent="0" algn="r" defTabSz="914400" rtl="0" eaLnBrk="1" fontAlgn="auto" latinLnBrk="0" hangingPunct="1">
                        <a:lnSpc>
                          <a:spcPct val="100000"/>
                        </a:lnSpc>
                        <a:spcBef>
                          <a:spcPts val="0"/>
                        </a:spcBef>
                        <a:spcAft>
                          <a:spcPts val="0"/>
                        </a:spcAft>
                        <a:buClrTx/>
                        <a:buSzTx/>
                        <a:buFontTx/>
                        <a:buNone/>
                        <a:tabLst/>
                        <a:defRPr/>
                      </a:pPr>
                      <a:endParaRPr lang="nl-NL" sz="1400" kern="1200" dirty="0">
                        <a:solidFill>
                          <a:schemeClr val="tx1"/>
                        </a:solidFill>
                        <a:latin typeface="Avenir Book"/>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Avenir Book"/>
                          <a:ea typeface="+mn-ea"/>
                          <a:cs typeface="Arial" panose="020B0604020202020204" pitchFamily="34" charset="0"/>
                        </a:rPr>
                        <a:t>€ 2.947.731</a:t>
                      </a:r>
                    </a:p>
                    <a:p>
                      <a:pPr marL="0" marR="0" lvl="0" indent="0" algn="r" defTabSz="914400" rtl="0" eaLnBrk="1" fontAlgn="auto" latinLnBrk="0" hangingPunct="1">
                        <a:lnSpc>
                          <a:spcPct val="100000"/>
                        </a:lnSpc>
                        <a:spcBef>
                          <a:spcPts val="0"/>
                        </a:spcBef>
                        <a:spcAft>
                          <a:spcPts val="0"/>
                        </a:spcAft>
                        <a:buClrTx/>
                        <a:buSzTx/>
                        <a:buFontTx/>
                        <a:buNone/>
                        <a:tabLst/>
                        <a:defRPr/>
                      </a:pPr>
                      <a:endParaRPr lang="nl-NL" sz="1400" kern="1200">
                        <a:solidFill>
                          <a:schemeClr val="tx1"/>
                        </a:solidFill>
                        <a:latin typeface="Avenir Book"/>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a:solidFill>
                            <a:schemeClr val="tx1"/>
                          </a:solidFill>
                          <a:latin typeface="Avenir Book"/>
                          <a:ea typeface="+mn-ea"/>
                          <a:cs typeface="Arial" panose="020B0604020202020204" pitchFamily="34" charset="0"/>
                        </a:rPr>
                        <a:t>€    </a:t>
                      </a:r>
                      <a:r>
                        <a:rPr lang="nl-NL" sz="1400" kern="1200" dirty="0">
                          <a:solidFill>
                            <a:schemeClr val="tx1"/>
                          </a:solidFill>
                          <a:latin typeface="Avenir Book"/>
                          <a:ea typeface="+mn-ea"/>
                          <a:cs typeface="Arial" panose="020B0604020202020204" pitchFamily="34" charset="0"/>
                        </a:rPr>
                        <a:t>330.000</a:t>
                      </a:r>
                    </a:p>
                  </a:txBody>
                  <a:tcPr marR="72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Avenir Book"/>
                          <a:ea typeface="+mn-ea"/>
                          <a:cs typeface="Arial" panose="020B0604020202020204" pitchFamily="34" charset="0"/>
                        </a:rPr>
                        <a:t>3A: 9 </a:t>
                      </a:r>
                      <a:r>
                        <a:rPr lang="nl-NL" sz="1400" kern="1200" dirty="0" err="1">
                          <a:solidFill>
                            <a:schemeClr val="tx1"/>
                          </a:solidFill>
                          <a:latin typeface="Avenir Book"/>
                          <a:ea typeface="+mn-ea"/>
                          <a:cs typeface="Arial" panose="020B0604020202020204" pitchFamily="34" charset="0"/>
                        </a:rPr>
                        <a:t>milj</a:t>
                      </a:r>
                      <a:r>
                        <a:rPr lang="nl-NL" sz="1400" kern="1200" dirty="0">
                          <a:solidFill>
                            <a:schemeClr val="tx1"/>
                          </a:solidFill>
                          <a:latin typeface="Avenir Book"/>
                          <a:ea typeface="+mn-ea"/>
                          <a:cs typeface="Arial" panose="020B0604020202020204" pitchFamily="34" charset="0"/>
                        </a:rPr>
                        <a:t>. is in fondsen gestort. 5 </a:t>
                      </a:r>
                      <a:r>
                        <a:rPr lang="nl-NL" sz="1400" kern="1200" dirty="0" err="1">
                          <a:solidFill>
                            <a:schemeClr val="tx1"/>
                          </a:solidFill>
                          <a:latin typeface="Avenir Book"/>
                          <a:ea typeface="+mn-ea"/>
                          <a:cs typeface="Arial" panose="020B0604020202020204" pitchFamily="34" charset="0"/>
                        </a:rPr>
                        <a:t>milj</a:t>
                      </a:r>
                      <a:r>
                        <a:rPr lang="nl-NL" sz="1400" kern="1200" dirty="0">
                          <a:solidFill>
                            <a:schemeClr val="tx1"/>
                          </a:solidFill>
                          <a:latin typeface="Avenir Book"/>
                          <a:ea typeface="+mn-ea"/>
                          <a:cs typeface="Arial" panose="020B0604020202020204" pitchFamily="34" charset="0"/>
                        </a:rPr>
                        <a:t>. Moet nog door Gelderland worden aangevraagd bij Kassier. 3B: Beschikking voor hele fase op begroting 2020; uitgaven vinden plaats  over meerdere jaren.</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Avenir Book"/>
                          <a:ea typeface="+mn-ea"/>
                          <a:cs typeface="Arial" panose="020B0604020202020204" pitchFamily="34" charset="0"/>
                        </a:rPr>
                        <a:t>3C: Beschikking voor hele fase op begroting 2020; uitgaven vinden plaats over meerdere jaren.</a:t>
                      </a:r>
                    </a:p>
                  </a:txBody>
                  <a:tcPr marR="72000"/>
                </a:tc>
                <a:extLst>
                  <a:ext uri="{0D108BD9-81ED-4DB2-BD59-A6C34878D82A}">
                    <a16:rowId xmlns:a16="http://schemas.microsoft.com/office/drawing/2014/main" val="3097472605"/>
                  </a:ext>
                </a:extLst>
              </a:tr>
              <a:tr h="319583">
                <a:tc>
                  <a:txBody>
                    <a:bodyPr/>
                    <a:lstStyle/>
                    <a:p>
                      <a:pPr marL="0" algn="l" defTabSz="914400" rtl="0" eaLnBrk="1" latinLnBrk="0" hangingPunct="1"/>
                      <a:r>
                        <a:rPr lang="nl-NL" sz="1400" kern="1200" dirty="0">
                          <a:solidFill>
                            <a:srgbClr val="012145"/>
                          </a:solidFill>
                          <a:latin typeface="Avenir Book"/>
                          <a:ea typeface="+mn-ea"/>
                          <a:cs typeface="Arial" panose="020B0604020202020204" pitchFamily="34" charset="0"/>
                        </a:rPr>
                        <a:t>BWI+: subsidie</a:t>
                      </a:r>
                    </a:p>
                  </a:txBody>
                  <a:tcPr/>
                </a:tc>
                <a:tc>
                  <a:txBody>
                    <a:bodyPr/>
                    <a:lstStyle/>
                    <a:p>
                      <a:pPr marL="0" algn="r" defTabSz="914400" rtl="0" eaLnBrk="1" latinLnBrk="0" hangingPunct="1"/>
                      <a:r>
                        <a:rPr lang="nl-NL" sz="1400" kern="1200" dirty="0">
                          <a:solidFill>
                            <a:srgbClr val="012145"/>
                          </a:solidFill>
                          <a:latin typeface="Avenir Book"/>
                          <a:ea typeface="+mn-ea"/>
                          <a:cs typeface="Arial" panose="020B0604020202020204" pitchFamily="34" charset="0"/>
                        </a:rPr>
                        <a:t>€      100.000</a:t>
                      </a:r>
                    </a:p>
                  </a:txBody>
                  <a:tcPr marR="72000"/>
                </a:tc>
                <a:tc>
                  <a:txBody>
                    <a:bodyPr/>
                    <a:lstStyle/>
                    <a:p>
                      <a:pPr marL="7200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Avenir Book"/>
                          <a:ea typeface="+mn-ea"/>
                          <a:cs typeface="Arial" panose="020B0604020202020204" pitchFamily="34" charset="0"/>
                        </a:rPr>
                        <a:t>€ </a:t>
                      </a:r>
                    </a:p>
                  </a:txBody>
                  <a:tcPr marL="108000" marR="72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Avenir Book"/>
                          <a:ea typeface="+mn-ea"/>
                          <a:cs typeface="Arial" panose="020B0604020202020204" pitchFamily="34" charset="0"/>
                        </a:rPr>
                        <a:t>€    100.000 </a:t>
                      </a:r>
                    </a:p>
                  </a:txBody>
                  <a:tcPr marR="72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Avenir Book"/>
                          <a:ea typeface="+mn-ea"/>
                          <a:cs typeface="Arial" panose="020B0604020202020204" pitchFamily="34" charset="0"/>
                        </a:rPr>
                        <a:t>Subsidie nog niet uitgekeerd.</a:t>
                      </a:r>
                    </a:p>
                  </a:txBody>
                  <a:tcPr marR="72000"/>
                </a:tc>
                <a:extLst>
                  <a:ext uri="{0D108BD9-81ED-4DB2-BD59-A6C34878D82A}">
                    <a16:rowId xmlns:a16="http://schemas.microsoft.com/office/drawing/2014/main" val="179610359"/>
                  </a:ext>
                </a:extLst>
              </a:tr>
              <a:tr h="319583">
                <a:tc>
                  <a:txBody>
                    <a:bodyPr/>
                    <a:lstStyle/>
                    <a:p>
                      <a:pPr marL="0" algn="l" defTabSz="914400" rtl="0" eaLnBrk="1" latinLnBrk="0" hangingPunct="1"/>
                      <a:r>
                        <a:rPr lang="nl-NL" sz="1400" kern="1200" dirty="0">
                          <a:solidFill>
                            <a:srgbClr val="012145"/>
                          </a:solidFill>
                          <a:latin typeface="Avenir Book"/>
                          <a:ea typeface="+mn-ea"/>
                          <a:cs typeface="Arial" panose="020B0604020202020204" pitchFamily="34" charset="0"/>
                        </a:rPr>
                        <a:t>ICT in sporen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rgbClr val="012145"/>
                          </a:solidFill>
                          <a:latin typeface="Avenir Book"/>
                          <a:ea typeface="+mn-ea"/>
                          <a:cs typeface="Arial" panose="020B0604020202020204" pitchFamily="34" charset="0"/>
                        </a:rPr>
                        <a:t> €        279.733 </a:t>
                      </a:r>
                    </a:p>
                  </a:txBody>
                  <a:tcPr marL="9525" marR="72000" marT="9525" marB="0" anchor="ctr"/>
                </a:tc>
                <a:tc>
                  <a:txBody>
                    <a:bodyPr/>
                    <a:lstStyle/>
                    <a:p>
                      <a:pPr marL="7200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Avenir Book"/>
                          <a:ea typeface="+mn-ea"/>
                          <a:cs typeface="Arial" panose="020B0604020202020204" pitchFamily="34" charset="0"/>
                        </a:rPr>
                        <a:t> €    25.613</a:t>
                      </a:r>
                    </a:p>
                  </a:txBody>
                  <a:tcPr marL="108000" marR="72000" marT="9525"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Avenir Book"/>
                          <a:ea typeface="+mn-ea"/>
                          <a:cs typeface="Arial" panose="020B0604020202020204" pitchFamily="34" charset="0"/>
                        </a:rPr>
                        <a:t>€    254.120  </a:t>
                      </a:r>
                    </a:p>
                  </a:txBody>
                  <a:tcPr marL="9525" marR="72000" marT="9525"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latin typeface="Avenir Book"/>
                          <a:ea typeface="+mn-ea"/>
                          <a:cs typeface="Arial" panose="020B0604020202020204" pitchFamily="34" charset="0"/>
                        </a:rPr>
                        <a:t>Inzet vraagt meer voorbereiding dan ingeschat.</a:t>
                      </a:r>
                    </a:p>
                  </a:txBody>
                  <a:tcPr marL="9525" marR="72000" marT="9525" marB="0" anchor="ctr"/>
                </a:tc>
                <a:extLst>
                  <a:ext uri="{0D108BD9-81ED-4DB2-BD59-A6C34878D82A}">
                    <a16:rowId xmlns:a16="http://schemas.microsoft.com/office/drawing/2014/main" val="3370238639"/>
                  </a:ext>
                </a:extLst>
              </a:tr>
              <a:tr h="353479">
                <a:tc>
                  <a:txBody>
                    <a:bodyPr/>
                    <a:lstStyle/>
                    <a:p>
                      <a:pPr marL="0" algn="l" defTabSz="914400" rtl="0" eaLnBrk="1" latinLnBrk="0" hangingPunct="1"/>
                      <a:r>
                        <a:rPr lang="nl-NL" sz="1400" b="1" kern="1200" dirty="0">
                          <a:solidFill>
                            <a:srgbClr val="012145"/>
                          </a:solidFill>
                          <a:latin typeface="Avenir Book"/>
                          <a:ea typeface="+mn-ea"/>
                          <a:cs typeface="Arial" panose="020B0604020202020204" pitchFamily="34" charset="0"/>
                        </a:rPr>
                        <a:t>Totaal</a:t>
                      </a:r>
                    </a:p>
                  </a:txBody>
                  <a:tcPr/>
                </a:tc>
                <a:tc>
                  <a:txBody>
                    <a:bodyPr/>
                    <a:lstStyle/>
                    <a:p>
                      <a:pPr algn="r" fontAlgn="b"/>
                      <a:r>
                        <a:rPr lang="nl-NL" sz="1400" b="1" i="0" u="none" strike="noStrike" dirty="0">
                          <a:solidFill>
                            <a:srgbClr val="000000"/>
                          </a:solidFill>
                          <a:effectLst/>
                          <a:latin typeface="Avenir Book"/>
                          <a:cs typeface="Arial" panose="020B0604020202020204" pitchFamily="34" charset="0"/>
                        </a:rPr>
                        <a:t> €   22.949.977</a:t>
                      </a:r>
                    </a:p>
                  </a:txBody>
                  <a:tcPr marL="9525" marR="72000" marT="9525" marB="0" anchor="ctr"/>
                </a:tc>
                <a:tc>
                  <a:txBody>
                    <a:bodyPr/>
                    <a:lstStyle/>
                    <a:p>
                      <a:pPr marL="72000" algn="r" fontAlgn="b"/>
                      <a:r>
                        <a:rPr lang="nl-NL" sz="1400" b="1" i="0" u="none" strike="noStrike" dirty="0">
                          <a:solidFill>
                            <a:schemeClr val="tx1"/>
                          </a:solidFill>
                          <a:effectLst/>
                          <a:latin typeface="Avenir Book"/>
                          <a:cs typeface="Arial" panose="020B0604020202020204" pitchFamily="34" charset="0"/>
                        </a:rPr>
                        <a:t> € 12.966.613 </a:t>
                      </a:r>
                    </a:p>
                  </a:txBody>
                  <a:tcPr marL="108000" marR="72000" marT="9525" marB="0" anchor="ctr"/>
                </a:tc>
                <a:tc>
                  <a:txBody>
                    <a:bodyPr/>
                    <a:lstStyle/>
                    <a:p>
                      <a:pPr algn="r" fontAlgn="b"/>
                      <a:r>
                        <a:rPr lang="nl-NL" sz="1400" b="1" i="0" u="none" strike="noStrike" dirty="0">
                          <a:solidFill>
                            <a:schemeClr val="tx1"/>
                          </a:solidFill>
                          <a:effectLst/>
                          <a:latin typeface="Avenir Book"/>
                          <a:cs typeface="Arial" panose="020B0604020202020204" pitchFamily="34" charset="0"/>
                        </a:rPr>
                        <a:t>€  9.983.363</a:t>
                      </a:r>
                    </a:p>
                  </a:txBody>
                  <a:tcPr marL="9525" marR="72000" marT="9525" marB="0" anchor="ctr"/>
                </a:tc>
                <a:tc>
                  <a:txBody>
                    <a:bodyPr/>
                    <a:lstStyle/>
                    <a:p>
                      <a:pPr algn="r" fontAlgn="b"/>
                      <a:endParaRPr lang="nl-NL" sz="1400" b="1" i="0" u="none" strike="noStrike" dirty="0">
                        <a:solidFill>
                          <a:schemeClr val="tx1"/>
                        </a:solidFill>
                        <a:effectLst/>
                        <a:latin typeface="Avenir Book"/>
                        <a:cs typeface="Arial" panose="020B0604020202020204" pitchFamily="34" charset="0"/>
                      </a:endParaRPr>
                    </a:p>
                  </a:txBody>
                  <a:tcPr marL="9525" marR="72000" marT="9525" marB="0" anchor="ctr"/>
                </a:tc>
                <a:extLst>
                  <a:ext uri="{0D108BD9-81ED-4DB2-BD59-A6C34878D82A}">
                    <a16:rowId xmlns:a16="http://schemas.microsoft.com/office/drawing/2014/main" val="918127538"/>
                  </a:ext>
                </a:extLst>
              </a:tr>
            </a:tbl>
          </a:graphicData>
        </a:graphic>
      </p:graphicFrame>
      <p:sp>
        <p:nvSpPr>
          <p:cNvPr id="7" name="Tekstvak 6">
            <a:extLst>
              <a:ext uri="{FF2B5EF4-FFF2-40B4-BE49-F238E27FC236}">
                <a16:creationId xmlns:a16="http://schemas.microsoft.com/office/drawing/2014/main" id="{5DD01368-FF8E-4533-8D05-EF49505E6AF8}"/>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26</a:t>
            </a:r>
          </a:p>
        </p:txBody>
      </p:sp>
    </p:spTree>
    <p:extLst>
      <p:ext uri="{BB962C8B-B14F-4D97-AF65-F5344CB8AC3E}">
        <p14:creationId xmlns:p14="http://schemas.microsoft.com/office/powerpoint/2010/main" val="1029923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2A4DDA48-FD21-4710-9862-69EFC89B1B0C}"/>
              </a:ext>
            </a:extLst>
          </p:cNvPr>
          <p:cNvSpPr>
            <a:spLocks noGrp="1"/>
          </p:cNvSpPr>
          <p:nvPr>
            <p:ph type="subTitle" idx="16"/>
          </p:nvPr>
        </p:nvSpPr>
        <p:spPr>
          <a:xfrm>
            <a:off x="838199" y="1398170"/>
            <a:ext cx="10515600" cy="607213"/>
          </a:xfrm>
        </p:spPr>
        <p:txBody>
          <a:bodyPr>
            <a:normAutofit lnSpcReduction="10000"/>
          </a:bodyPr>
          <a:lstStyle/>
          <a:p>
            <a:r>
              <a:rPr lang="nl-NL" dirty="0"/>
              <a:t>Proces</a:t>
            </a:r>
          </a:p>
        </p:txBody>
      </p:sp>
      <p:sp>
        <p:nvSpPr>
          <p:cNvPr id="4" name="Tijdelijke aanduiding voor tekst 3">
            <a:extLst>
              <a:ext uri="{FF2B5EF4-FFF2-40B4-BE49-F238E27FC236}">
                <a16:creationId xmlns:a16="http://schemas.microsoft.com/office/drawing/2014/main" id="{1E8396A0-C1B4-41BD-A8D6-8E6C2B8E588E}"/>
              </a:ext>
            </a:extLst>
          </p:cNvPr>
          <p:cNvSpPr>
            <a:spLocks noGrp="1"/>
          </p:cNvSpPr>
          <p:nvPr>
            <p:ph type="body" sz="quarter" idx="17"/>
          </p:nvPr>
        </p:nvSpPr>
        <p:spPr/>
        <p:txBody>
          <a:bodyPr/>
          <a:lstStyle/>
          <a:p>
            <a:r>
              <a:rPr lang="nl-NL" dirty="0"/>
              <a:t>Leeswijzer</a:t>
            </a:r>
          </a:p>
        </p:txBody>
      </p:sp>
      <p:graphicFrame>
        <p:nvGraphicFramePr>
          <p:cNvPr id="5" name="Diagram 4">
            <a:extLst>
              <a:ext uri="{FF2B5EF4-FFF2-40B4-BE49-F238E27FC236}">
                <a16:creationId xmlns:a16="http://schemas.microsoft.com/office/drawing/2014/main" id="{EDD8854E-E969-4717-B9F7-519C2B6130E9}"/>
              </a:ext>
            </a:extLst>
          </p:cNvPr>
          <p:cNvGraphicFramePr/>
          <p:nvPr>
            <p:extLst>
              <p:ext uri="{D42A27DB-BD31-4B8C-83A1-F6EECF244321}">
                <p14:modId xmlns:p14="http://schemas.microsoft.com/office/powerpoint/2010/main" val="1519880695"/>
              </p:ext>
            </p:extLst>
          </p:nvPr>
        </p:nvGraphicFramePr>
        <p:xfrm>
          <a:off x="2063644" y="1790189"/>
          <a:ext cx="8128000" cy="1392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ndertitel 2">
            <a:extLst>
              <a:ext uri="{FF2B5EF4-FFF2-40B4-BE49-F238E27FC236}">
                <a16:creationId xmlns:a16="http://schemas.microsoft.com/office/drawing/2014/main" id="{49B21C15-A928-4FBD-899C-53C5FA922FA5}"/>
              </a:ext>
            </a:extLst>
          </p:cNvPr>
          <p:cNvSpPr txBox="1">
            <a:spLocks/>
          </p:cNvSpPr>
          <p:nvPr/>
        </p:nvSpPr>
        <p:spPr>
          <a:xfrm>
            <a:off x="1910687" y="4933202"/>
            <a:ext cx="1714524" cy="60721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a:buNone/>
              <a:defRPr sz="4000" u="sng" kern="1200">
                <a:solidFill>
                  <a:srgbClr val="588D50"/>
                </a:solidFill>
                <a:latin typeface="Avenir Book" charset="0"/>
                <a:ea typeface="Avenir Book" charset="0"/>
                <a:cs typeface="Avenir Book" charset="0"/>
              </a:defRPr>
            </a:lvl1pPr>
            <a:lvl2pPr marL="457200" indent="0" algn="ctr" defTabSz="914400" rtl="0" eaLnBrk="1" latinLnBrk="0" hangingPunct="1">
              <a:lnSpc>
                <a:spcPct val="90000"/>
              </a:lnSpc>
              <a:spcBef>
                <a:spcPts val="500"/>
              </a:spcBef>
              <a:buFont typeface="Arial"/>
              <a:buNone/>
              <a:defRPr sz="2000" kern="1200">
                <a:solidFill>
                  <a:srgbClr val="012145"/>
                </a:solidFill>
                <a:latin typeface="Avenir Book" charset="0"/>
                <a:ea typeface="Avenir Book" charset="0"/>
                <a:cs typeface="Avenir Book" charset="0"/>
              </a:defRPr>
            </a:lvl2pPr>
            <a:lvl3pPr marL="914400" indent="0" algn="ctr" defTabSz="914400" rtl="0" eaLnBrk="1" latinLnBrk="0" hangingPunct="1">
              <a:lnSpc>
                <a:spcPct val="90000"/>
              </a:lnSpc>
              <a:spcBef>
                <a:spcPts val="500"/>
              </a:spcBef>
              <a:buFont typeface="Arial"/>
              <a:buNone/>
              <a:defRPr sz="1800" kern="1200">
                <a:solidFill>
                  <a:srgbClr val="012145"/>
                </a:solidFill>
                <a:latin typeface="Avenir Book" charset="0"/>
                <a:ea typeface="Avenir Book" charset="0"/>
                <a:cs typeface="Avenir Book" charset="0"/>
              </a:defRPr>
            </a:lvl3pPr>
            <a:lvl4pPr marL="1371600" indent="0" algn="ctr" defTabSz="914400" rtl="0" eaLnBrk="1" latinLnBrk="0" hangingPunct="1">
              <a:lnSpc>
                <a:spcPct val="90000"/>
              </a:lnSpc>
              <a:spcBef>
                <a:spcPts val="500"/>
              </a:spcBef>
              <a:buFont typeface="Arial"/>
              <a:buNone/>
              <a:defRPr sz="1600" kern="1200">
                <a:solidFill>
                  <a:srgbClr val="012145"/>
                </a:solidFill>
                <a:latin typeface="Avenir Book" charset="0"/>
                <a:ea typeface="Avenir Book" charset="0"/>
                <a:cs typeface="Avenir Book" charset="0"/>
              </a:defRPr>
            </a:lvl4pPr>
            <a:lvl5pPr marL="1828800" indent="0" algn="ctr" defTabSz="914400" rtl="0" eaLnBrk="1" latinLnBrk="0" hangingPunct="1">
              <a:lnSpc>
                <a:spcPct val="90000"/>
              </a:lnSpc>
              <a:spcBef>
                <a:spcPts val="500"/>
              </a:spcBef>
              <a:buFont typeface="Arial"/>
              <a:buNone/>
              <a:defRPr sz="1600" kern="1200">
                <a:solidFill>
                  <a:srgbClr val="012145"/>
                </a:solidFill>
                <a:latin typeface="Avenir Book" charset="0"/>
                <a:ea typeface="Avenir Book" charset="0"/>
                <a:cs typeface="Avenir Book"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nl-NL" dirty="0"/>
              <a:t>Legenda</a:t>
            </a:r>
          </a:p>
        </p:txBody>
      </p:sp>
      <p:graphicFrame>
        <p:nvGraphicFramePr>
          <p:cNvPr id="9" name="Tabel 8">
            <a:extLst>
              <a:ext uri="{FF2B5EF4-FFF2-40B4-BE49-F238E27FC236}">
                <a16:creationId xmlns:a16="http://schemas.microsoft.com/office/drawing/2014/main" id="{3DF57EF0-48C2-4A4E-B34F-B32F2C10A53D}"/>
              </a:ext>
            </a:extLst>
          </p:cNvPr>
          <p:cNvGraphicFramePr>
            <a:graphicFrameLocks noGrp="1"/>
          </p:cNvGraphicFramePr>
          <p:nvPr>
            <p:extLst>
              <p:ext uri="{D42A27DB-BD31-4B8C-83A1-F6EECF244321}">
                <p14:modId xmlns:p14="http://schemas.microsoft.com/office/powerpoint/2010/main" val="2155795810"/>
              </p:ext>
            </p:extLst>
          </p:nvPr>
        </p:nvGraphicFramePr>
        <p:xfrm>
          <a:off x="3703625" y="4428127"/>
          <a:ext cx="2864743" cy="1475934"/>
        </p:xfrm>
        <a:graphic>
          <a:graphicData uri="http://schemas.openxmlformats.org/drawingml/2006/table">
            <a:tbl>
              <a:tblPr firstRow="1" bandRow="1">
                <a:tableStyleId>{93296810-A885-4BE3-A3E7-6D5BEEA58F35}</a:tableStyleId>
              </a:tblPr>
              <a:tblGrid>
                <a:gridCol w="703665">
                  <a:extLst>
                    <a:ext uri="{9D8B030D-6E8A-4147-A177-3AD203B41FA5}">
                      <a16:colId xmlns:a16="http://schemas.microsoft.com/office/drawing/2014/main" val="3190175997"/>
                    </a:ext>
                  </a:extLst>
                </a:gridCol>
                <a:gridCol w="2161078">
                  <a:extLst>
                    <a:ext uri="{9D8B030D-6E8A-4147-A177-3AD203B41FA5}">
                      <a16:colId xmlns:a16="http://schemas.microsoft.com/office/drawing/2014/main" val="341011818"/>
                    </a:ext>
                  </a:extLst>
                </a:gridCol>
              </a:tblGrid>
              <a:tr h="370840">
                <a:tc gridSpan="2">
                  <a:txBody>
                    <a:bodyPr/>
                    <a:lstStyle/>
                    <a:p>
                      <a:pPr algn="ctr"/>
                      <a:r>
                        <a:rPr lang="nl-NL" sz="1600" dirty="0"/>
                        <a:t>Legenda voortgang</a:t>
                      </a:r>
                    </a:p>
                  </a:txBody>
                  <a:tcPr/>
                </a:tc>
                <a:tc hMerge="1">
                  <a:txBody>
                    <a:bodyPr/>
                    <a:lstStyle/>
                    <a:p>
                      <a:endParaRPr lang="nl-NL" dirty="0"/>
                    </a:p>
                  </a:txBody>
                  <a:tcPr/>
                </a:tc>
                <a:extLst>
                  <a:ext uri="{0D108BD9-81ED-4DB2-BD59-A6C34878D82A}">
                    <a16:rowId xmlns:a16="http://schemas.microsoft.com/office/drawing/2014/main" val="2494756426"/>
                  </a:ext>
                </a:extLst>
              </a:tr>
              <a:tr h="370840">
                <a:tc>
                  <a:txBody>
                    <a:bodyPr/>
                    <a:lstStyle/>
                    <a:p>
                      <a:endParaRPr lang="nl-NL" sz="1600" kern="1200" dirty="0">
                        <a:solidFill>
                          <a:srgbClr val="012145"/>
                        </a:solidFill>
                        <a:latin typeface="Avenir Book" charset="0"/>
                        <a:ea typeface="+mn-ea"/>
                        <a:cs typeface="+mn-cs"/>
                      </a:endParaRPr>
                    </a:p>
                  </a:txBody>
                  <a:tcPr/>
                </a:tc>
                <a:tc>
                  <a:txBody>
                    <a:bodyPr/>
                    <a:lstStyle/>
                    <a:p>
                      <a:r>
                        <a:rPr lang="nl-NL" sz="1400" kern="1200" dirty="0">
                          <a:solidFill>
                            <a:srgbClr val="012145"/>
                          </a:solidFill>
                          <a:latin typeface="Avenir Book" charset="0"/>
                          <a:ea typeface="+mn-ea"/>
                          <a:cs typeface="+mn-cs"/>
                        </a:rPr>
                        <a:t>Gestopt of sterk vertraagd</a:t>
                      </a:r>
                    </a:p>
                  </a:txBody>
                  <a:tcPr/>
                </a:tc>
                <a:extLst>
                  <a:ext uri="{0D108BD9-81ED-4DB2-BD59-A6C34878D82A}">
                    <a16:rowId xmlns:a16="http://schemas.microsoft.com/office/drawing/2014/main" val="2223854925"/>
                  </a:ext>
                </a:extLst>
              </a:tr>
              <a:tr h="370840">
                <a:tc>
                  <a:txBody>
                    <a:bodyPr/>
                    <a:lstStyle/>
                    <a:p>
                      <a:endParaRPr lang="nl-NL" sz="1600" kern="1200" dirty="0">
                        <a:solidFill>
                          <a:srgbClr val="012145"/>
                        </a:solidFill>
                        <a:latin typeface="Avenir Book" charset="0"/>
                        <a:ea typeface="+mn-ea"/>
                        <a:cs typeface="+mn-cs"/>
                      </a:endParaRPr>
                    </a:p>
                  </a:txBody>
                  <a:tcPr/>
                </a:tc>
                <a:tc>
                  <a:txBody>
                    <a:bodyPr/>
                    <a:lstStyle/>
                    <a:p>
                      <a:r>
                        <a:rPr lang="nl-NL" sz="1400" kern="1200" dirty="0">
                          <a:solidFill>
                            <a:srgbClr val="012145"/>
                          </a:solidFill>
                          <a:latin typeface="Avenir Book" charset="0"/>
                          <a:ea typeface="+mn-ea"/>
                          <a:cs typeface="+mn-cs"/>
                        </a:rPr>
                        <a:t>Beperkt vertraagd</a:t>
                      </a:r>
                    </a:p>
                  </a:txBody>
                  <a:tcPr/>
                </a:tc>
                <a:extLst>
                  <a:ext uri="{0D108BD9-81ED-4DB2-BD59-A6C34878D82A}">
                    <a16:rowId xmlns:a16="http://schemas.microsoft.com/office/drawing/2014/main" val="187526649"/>
                  </a:ext>
                </a:extLst>
              </a:tr>
              <a:tr h="363414">
                <a:tc>
                  <a:txBody>
                    <a:bodyPr/>
                    <a:lstStyle/>
                    <a:p>
                      <a:endParaRPr lang="nl-NL" sz="1600" kern="1200" dirty="0">
                        <a:solidFill>
                          <a:srgbClr val="012145"/>
                        </a:solidFill>
                        <a:latin typeface="Avenir Book" charset="0"/>
                        <a:ea typeface="+mn-ea"/>
                        <a:cs typeface="+mn-cs"/>
                      </a:endParaRPr>
                    </a:p>
                  </a:txBody>
                  <a:tcPr/>
                </a:tc>
                <a:tc>
                  <a:txBody>
                    <a:bodyPr/>
                    <a:lstStyle/>
                    <a:p>
                      <a:r>
                        <a:rPr lang="nl-NL" sz="1400" kern="1200" dirty="0">
                          <a:solidFill>
                            <a:srgbClr val="012145"/>
                          </a:solidFill>
                          <a:latin typeface="Avenir Book" charset="0"/>
                          <a:ea typeface="+mn-ea"/>
                          <a:cs typeface="+mn-cs"/>
                        </a:rPr>
                        <a:t>Loopt volgens planning</a:t>
                      </a:r>
                    </a:p>
                  </a:txBody>
                  <a:tcPr/>
                </a:tc>
                <a:extLst>
                  <a:ext uri="{0D108BD9-81ED-4DB2-BD59-A6C34878D82A}">
                    <a16:rowId xmlns:a16="http://schemas.microsoft.com/office/drawing/2014/main" val="3375889531"/>
                  </a:ext>
                </a:extLst>
              </a:tr>
            </a:tbl>
          </a:graphicData>
        </a:graphic>
      </p:graphicFrame>
      <p:grpSp>
        <p:nvGrpSpPr>
          <p:cNvPr id="10" name="Groep 9">
            <a:extLst>
              <a:ext uri="{FF2B5EF4-FFF2-40B4-BE49-F238E27FC236}">
                <a16:creationId xmlns:a16="http://schemas.microsoft.com/office/drawing/2014/main" id="{5E22F194-EE01-4148-A637-CCC7B9906B6D}"/>
              </a:ext>
            </a:extLst>
          </p:cNvPr>
          <p:cNvGrpSpPr/>
          <p:nvPr/>
        </p:nvGrpSpPr>
        <p:grpSpPr>
          <a:xfrm>
            <a:off x="3928495" y="4798638"/>
            <a:ext cx="294463" cy="1105423"/>
            <a:chOff x="8088878" y="2341952"/>
            <a:chExt cx="294463" cy="1105423"/>
          </a:xfrm>
        </p:grpSpPr>
        <p:grpSp>
          <p:nvGrpSpPr>
            <p:cNvPr id="11" name="Groep 10">
              <a:extLst>
                <a:ext uri="{FF2B5EF4-FFF2-40B4-BE49-F238E27FC236}">
                  <a16:creationId xmlns:a16="http://schemas.microsoft.com/office/drawing/2014/main" id="{D7396EE0-614F-4B03-9DB2-CF4D420E292A}"/>
                </a:ext>
              </a:extLst>
            </p:cNvPr>
            <p:cNvGrpSpPr>
              <a:grpSpLocks noChangeAspect="1"/>
            </p:cNvGrpSpPr>
            <p:nvPr/>
          </p:nvGrpSpPr>
          <p:grpSpPr>
            <a:xfrm>
              <a:off x="8088878" y="3154273"/>
              <a:ext cx="293102" cy="293102"/>
              <a:chOff x="16405463" y="5167174"/>
              <a:chExt cx="3382403" cy="3383280"/>
            </a:xfrm>
            <a:solidFill>
              <a:srgbClr val="729452"/>
            </a:solidFill>
          </p:grpSpPr>
          <p:sp>
            <p:nvSpPr>
              <p:cNvPr id="22" name="Oval 11">
                <a:extLst>
                  <a:ext uri="{FF2B5EF4-FFF2-40B4-BE49-F238E27FC236}">
                    <a16:creationId xmlns:a16="http://schemas.microsoft.com/office/drawing/2014/main" id="{31C60A5E-E7D5-4134-AA9C-FB3A382455AD}"/>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23" name="Group 36">
                <a:extLst>
                  <a:ext uri="{FF2B5EF4-FFF2-40B4-BE49-F238E27FC236}">
                    <a16:creationId xmlns:a16="http://schemas.microsoft.com/office/drawing/2014/main" id="{8E7032F9-B97A-4E92-AF50-F6DC79FBD7E3}"/>
                  </a:ext>
                </a:extLst>
              </p:cNvPr>
              <p:cNvGrpSpPr/>
              <p:nvPr/>
            </p:nvGrpSpPr>
            <p:grpSpPr>
              <a:xfrm>
                <a:off x="17375646" y="5946552"/>
                <a:ext cx="1524627" cy="1525684"/>
                <a:chOff x="-1587" y="-3175"/>
                <a:chExt cx="3670300" cy="3671888"/>
              </a:xfrm>
              <a:grpFill/>
            </p:grpSpPr>
            <p:sp>
              <p:nvSpPr>
                <p:cNvPr id="24" name="Freeform 24">
                  <a:extLst>
                    <a:ext uri="{FF2B5EF4-FFF2-40B4-BE49-F238E27FC236}">
                      <a16:creationId xmlns:a16="http://schemas.microsoft.com/office/drawing/2014/main" id="{96779DA1-825B-4C33-A53B-21288DCD4FFB}"/>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25" name="Freeform 25">
                  <a:extLst>
                    <a:ext uri="{FF2B5EF4-FFF2-40B4-BE49-F238E27FC236}">
                      <a16:creationId xmlns:a16="http://schemas.microsoft.com/office/drawing/2014/main" id="{A8296AE4-82F6-4167-BA9D-8F5FBCDC11C1}"/>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12" name="Groep 11">
              <a:extLst>
                <a:ext uri="{FF2B5EF4-FFF2-40B4-BE49-F238E27FC236}">
                  <a16:creationId xmlns:a16="http://schemas.microsoft.com/office/drawing/2014/main" id="{733D4208-FE33-4AFF-A57D-EEC1EA4386A3}"/>
                </a:ext>
              </a:extLst>
            </p:cNvPr>
            <p:cNvGrpSpPr>
              <a:grpSpLocks noChangeAspect="1"/>
            </p:cNvGrpSpPr>
            <p:nvPr/>
          </p:nvGrpSpPr>
          <p:grpSpPr>
            <a:xfrm>
              <a:off x="8090239" y="2779980"/>
              <a:ext cx="293102" cy="293102"/>
              <a:chOff x="7736218" y="4509850"/>
              <a:chExt cx="720000" cy="720000"/>
            </a:xfrm>
            <a:solidFill>
              <a:schemeClr val="accent2">
                <a:lumMod val="60000"/>
                <a:lumOff val="40000"/>
              </a:schemeClr>
            </a:solidFill>
          </p:grpSpPr>
          <p:sp>
            <p:nvSpPr>
              <p:cNvPr id="20" name="Oval 7">
                <a:extLst>
                  <a:ext uri="{FF2B5EF4-FFF2-40B4-BE49-F238E27FC236}">
                    <a16:creationId xmlns:a16="http://schemas.microsoft.com/office/drawing/2014/main" id="{D784C391-4C30-4A37-B5CF-B64607B53BE7}"/>
                  </a:ext>
                </a:extLst>
              </p:cNvPr>
              <p:cNvSpPr>
                <a:spLocks noChangeAspect="1"/>
              </p:cNvSpPr>
              <p:nvPr/>
            </p:nvSpPr>
            <p:spPr>
              <a:xfrm>
                <a:off x="7736218" y="4509850"/>
                <a:ext cx="720000" cy="720000"/>
              </a:xfrm>
              <a:prstGeom prst="ellipse">
                <a:avLst/>
              </a:prstGeom>
              <a:solidFill>
                <a:schemeClr val="accent2"/>
              </a:solid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sp>
            <p:nvSpPr>
              <p:cNvPr id="21" name="Freeform 19">
                <a:extLst>
                  <a:ext uri="{FF2B5EF4-FFF2-40B4-BE49-F238E27FC236}">
                    <a16:creationId xmlns:a16="http://schemas.microsoft.com/office/drawing/2014/main" id="{C831120B-FAFE-422B-BDF3-9F836E8F3C14}"/>
                  </a:ext>
                </a:extLst>
              </p:cNvPr>
              <p:cNvSpPr>
                <a:spLocks noChangeArrowheads="1"/>
              </p:cNvSpPr>
              <p:nvPr/>
            </p:nvSpPr>
            <p:spPr bwMode="auto">
              <a:xfrm>
                <a:off x="7896366" y="4740111"/>
                <a:ext cx="363130" cy="319635"/>
              </a:xfrm>
              <a:custGeom>
                <a:avLst/>
                <a:gdLst>
                  <a:gd name="T0" fmla="*/ 10817 w 634"/>
                  <a:gd name="T1" fmla="*/ 84960 h 635"/>
                  <a:gd name="T2" fmla="*/ 10817 w 634"/>
                  <a:gd name="T3" fmla="*/ 84960 h 635"/>
                  <a:gd name="T4" fmla="*/ 79685 w 634"/>
                  <a:gd name="T5" fmla="*/ 84960 h 635"/>
                  <a:gd name="T6" fmla="*/ 85094 w 634"/>
                  <a:gd name="T7" fmla="*/ 79560 h 635"/>
                  <a:gd name="T8" fmla="*/ 79685 w 634"/>
                  <a:gd name="T9" fmla="*/ 74520 h 635"/>
                  <a:gd name="T10" fmla="*/ 26682 w 634"/>
                  <a:gd name="T11" fmla="*/ 74520 h 635"/>
                  <a:gd name="T12" fmla="*/ 116824 w 634"/>
                  <a:gd name="T13" fmla="*/ 16200 h 635"/>
                  <a:gd name="T14" fmla="*/ 212374 w 634"/>
                  <a:gd name="T15" fmla="*/ 100800 h 635"/>
                  <a:gd name="T16" fmla="*/ 228239 w 634"/>
                  <a:gd name="T17" fmla="*/ 100800 h 635"/>
                  <a:gd name="T18" fmla="*/ 116824 w 634"/>
                  <a:gd name="T19" fmla="*/ 0 h 635"/>
                  <a:gd name="T20" fmla="*/ 15865 w 634"/>
                  <a:gd name="T21" fmla="*/ 58320 h 635"/>
                  <a:gd name="T22" fmla="*/ 15865 w 634"/>
                  <a:gd name="T23" fmla="*/ 10800 h 635"/>
                  <a:gd name="T24" fmla="*/ 10817 w 634"/>
                  <a:gd name="T25" fmla="*/ 0 h 635"/>
                  <a:gd name="T26" fmla="*/ 0 w 634"/>
                  <a:gd name="T27" fmla="*/ 10800 h 635"/>
                  <a:gd name="T28" fmla="*/ 0 w 634"/>
                  <a:gd name="T29" fmla="*/ 79560 h 635"/>
                  <a:gd name="T30" fmla="*/ 10817 w 634"/>
                  <a:gd name="T31" fmla="*/ 84960 h 635"/>
                  <a:gd name="T32" fmla="*/ 223191 w 634"/>
                  <a:gd name="T33" fmla="*/ 143280 h 635"/>
                  <a:gd name="T34" fmla="*/ 223191 w 634"/>
                  <a:gd name="T35" fmla="*/ 143280 h 635"/>
                  <a:gd name="T36" fmla="*/ 148554 w 634"/>
                  <a:gd name="T37" fmla="*/ 143280 h 635"/>
                  <a:gd name="T38" fmla="*/ 143506 w 634"/>
                  <a:gd name="T39" fmla="*/ 148680 h 635"/>
                  <a:gd name="T40" fmla="*/ 148554 w 634"/>
                  <a:gd name="T41" fmla="*/ 159120 h 635"/>
                  <a:gd name="T42" fmla="*/ 206966 w 634"/>
                  <a:gd name="T43" fmla="*/ 159120 h 635"/>
                  <a:gd name="T44" fmla="*/ 116824 w 634"/>
                  <a:gd name="T45" fmla="*/ 212040 h 635"/>
                  <a:gd name="T46" fmla="*/ 15865 w 634"/>
                  <a:gd name="T47" fmla="*/ 127440 h 635"/>
                  <a:gd name="T48" fmla="*/ 5409 w 634"/>
                  <a:gd name="T49" fmla="*/ 127440 h 635"/>
                  <a:gd name="T50" fmla="*/ 116824 w 634"/>
                  <a:gd name="T51" fmla="*/ 228240 h 635"/>
                  <a:gd name="T52" fmla="*/ 212374 w 634"/>
                  <a:gd name="T53" fmla="*/ 169920 h 635"/>
                  <a:gd name="T54" fmla="*/ 212374 w 634"/>
                  <a:gd name="T55" fmla="*/ 222840 h 635"/>
                  <a:gd name="T56" fmla="*/ 223191 w 634"/>
                  <a:gd name="T57" fmla="*/ 228240 h 635"/>
                  <a:gd name="T58" fmla="*/ 228239 w 634"/>
                  <a:gd name="T59" fmla="*/ 222840 h 635"/>
                  <a:gd name="T60" fmla="*/ 228239 w 634"/>
                  <a:gd name="T61" fmla="*/ 148680 h 635"/>
                  <a:gd name="T62" fmla="*/ 223191 w 634"/>
                  <a:gd name="T63" fmla="*/ 14328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1828800" fontAlgn="base">
                  <a:spcBef>
                    <a:spcPct val="0"/>
                  </a:spcBef>
                  <a:spcAft>
                    <a:spcPct val="0"/>
                  </a:spcAft>
                </a:pPr>
                <a:endParaRPr lang="nl-NL" b="1" kern="0" dirty="0">
                  <a:solidFill>
                    <a:prstClr val="black"/>
                  </a:solidFill>
                  <a:ea typeface="MS PGothic" panose="020B0600070205080204" pitchFamily="34" charset="-128"/>
                </a:endParaRPr>
              </a:p>
            </p:txBody>
          </p:sp>
        </p:grpSp>
        <p:grpSp>
          <p:nvGrpSpPr>
            <p:cNvPr id="13" name="Groep 12">
              <a:extLst>
                <a:ext uri="{FF2B5EF4-FFF2-40B4-BE49-F238E27FC236}">
                  <a16:creationId xmlns:a16="http://schemas.microsoft.com/office/drawing/2014/main" id="{E4851912-4AF3-41F2-954C-09BF2EA385ED}"/>
                </a:ext>
              </a:extLst>
            </p:cNvPr>
            <p:cNvGrpSpPr>
              <a:grpSpLocks noChangeAspect="1"/>
            </p:cNvGrpSpPr>
            <p:nvPr/>
          </p:nvGrpSpPr>
          <p:grpSpPr>
            <a:xfrm flipH="1">
              <a:off x="8090239" y="2341952"/>
              <a:ext cx="292376" cy="292376"/>
              <a:chOff x="10749778" y="5167174"/>
              <a:chExt cx="3382403" cy="3383280"/>
            </a:xfrm>
            <a:solidFill>
              <a:srgbClr val="FF0000"/>
            </a:solidFill>
          </p:grpSpPr>
          <p:sp>
            <p:nvSpPr>
              <p:cNvPr id="14" name="Oval 9">
                <a:extLst>
                  <a:ext uri="{FF2B5EF4-FFF2-40B4-BE49-F238E27FC236}">
                    <a16:creationId xmlns:a16="http://schemas.microsoft.com/office/drawing/2014/main" id="{3AF3C791-927D-40FD-8CF0-36557DFC4A0A}"/>
                  </a:ext>
                </a:extLst>
              </p:cNvPr>
              <p:cNvSpPr>
                <a:spLocks noChangeAspect="1"/>
              </p:cNvSpPr>
              <p:nvPr/>
            </p:nvSpPr>
            <p:spPr>
              <a:xfrm>
                <a:off x="10749778"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15" name="Group 39">
                <a:extLst>
                  <a:ext uri="{FF2B5EF4-FFF2-40B4-BE49-F238E27FC236}">
                    <a16:creationId xmlns:a16="http://schemas.microsoft.com/office/drawing/2014/main" id="{5D1F7441-1A98-43CD-9598-AAE601478A89}"/>
                  </a:ext>
                </a:extLst>
              </p:cNvPr>
              <p:cNvGrpSpPr/>
              <p:nvPr/>
            </p:nvGrpSpPr>
            <p:grpSpPr>
              <a:xfrm>
                <a:off x="11847607" y="6158808"/>
                <a:ext cx="1209831" cy="1384301"/>
                <a:chOff x="-1587" y="3175"/>
                <a:chExt cx="430212" cy="492125"/>
              </a:xfrm>
              <a:grpFill/>
            </p:grpSpPr>
            <p:sp>
              <p:nvSpPr>
                <p:cNvPr id="16" name="Freeform 29">
                  <a:extLst>
                    <a:ext uri="{FF2B5EF4-FFF2-40B4-BE49-F238E27FC236}">
                      <a16:creationId xmlns:a16="http://schemas.microsoft.com/office/drawing/2014/main" id="{5B2BB7F9-DFBD-4CD1-AAC3-EE257CA6FDFB}"/>
                    </a:ext>
                  </a:extLst>
                </p:cNvPr>
                <p:cNvSpPr>
                  <a:spLocks noEditPoints="1"/>
                </p:cNvSpPr>
                <p:nvPr/>
              </p:nvSpPr>
              <p:spPr bwMode="auto">
                <a:xfrm>
                  <a:off x="-1587" y="3175"/>
                  <a:ext cx="430212" cy="492125"/>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7" name="Freeform 30">
                  <a:extLst>
                    <a:ext uri="{FF2B5EF4-FFF2-40B4-BE49-F238E27FC236}">
                      <a16:creationId xmlns:a16="http://schemas.microsoft.com/office/drawing/2014/main" id="{BA26570C-F38B-45E9-B2D2-834E0D30F877}"/>
                    </a:ext>
                  </a:extLst>
                </p:cNvPr>
                <p:cNvSpPr>
                  <a:spLocks noEditPoints="1"/>
                </p:cNvSpPr>
                <p:nvPr/>
              </p:nvSpPr>
              <p:spPr bwMode="auto">
                <a:xfrm>
                  <a:off x="9048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8" name="Freeform 31">
                  <a:extLst>
                    <a:ext uri="{FF2B5EF4-FFF2-40B4-BE49-F238E27FC236}">
                      <a16:creationId xmlns:a16="http://schemas.microsoft.com/office/drawing/2014/main" id="{D420A84E-B97F-4798-B741-DD2622E0B7BB}"/>
                    </a:ext>
                  </a:extLst>
                </p:cNvPr>
                <p:cNvSpPr>
                  <a:spLocks noEditPoints="1"/>
                </p:cNvSpPr>
                <p:nvPr/>
              </p:nvSpPr>
              <p:spPr bwMode="auto">
                <a:xfrm>
                  <a:off x="182563"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b="1" kern="0" dirty="0">
                    <a:solidFill>
                      <a:srgbClr val="272727"/>
                    </a:solidFill>
                    <a:latin typeface="Raleway Light"/>
                  </a:endParaRPr>
                </a:p>
              </p:txBody>
            </p:sp>
            <p:sp>
              <p:nvSpPr>
                <p:cNvPr id="19" name="Freeform 32">
                  <a:extLst>
                    <a:ext uri="{FF2B5EF4-FFF2-40B4-BE49-F238E27FC236}">
                      <a16:creationId xmlns:a16="http://schemas.microsoft.com/office/drawing/2014/main" id="{B6FB6D85-46AD-4ED4-AD69-410C3F5CDE14}"/>
                    </a:ext>
                  </a:extLst>
                </p:cNvPr>
                <p:cNvSpPr>
                  <a:spLocks noEditPoints="1"/>
                </p:cNvSpPr>
                <p:nvPr/>
              </p:nvSpPr>
              <p:spPr bwMode="auto">
                <a:xfrm>
                  <a:off x="27463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sp>
        <p:nvSpPr>
          <p:cNvPr id="26" name="Tekstvak 25">
            <a:extLst>
              <a:ext uri="{FF2B5EF4-FFF2-40B4-BE49-F238E27FC236}">
                <a16:creationId xmlns:a16="http://schemas.microsoft.com/office/drawing/2014/main" id="{49434EA3-705E-4D42-988B-C0830B60702F}"/>
              </a:ext>
            </a:extLst>
          </p:cNvPr>
          <p:cNvSpPr txBox="1"/>
          <p:nvPr/>
        </p:nvSpPr>
        <p:spPr>
          <a:xfrm>
            <a:off x="2063644" y="3003076"/>
            <a:ext cx="1433871" cy="132343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sz="1600" b="1" dirty="0" err="1">
                <a:solidFill>
                  <a:schemeClr val="tx1"/>
                </a:solidFill>
              </a:rPr>
              <a:t>Uitgangs</a:t>
            </a:r>
            <a:r>
              <a:rPr lang="nl-NL" sz="1600" b="1" dirty="0">
                <a:solidFill>
                  <a:schemeClr val="tx1"/>
                </a:solidFill>
              </a:rPr>
              <a:t> situatie</a:t>
            </a:r>
          </a:p>
          <a:p>
            <a:r>
              <a:rPr lang="nl-NL" sz="1200" i="1" dirty="0">
                <a:solidFill>
                  <a:schemeClr val="tx1"/>
                </a:solidFill>
              </a:rPr>
              <a:t>Bijvoorbeeld:</a:t>
            </a:r>
          </a:p>
          <a:p>
            <a:r>
              <a:rPr lang="nl-NL" sz="1200" dirty="0">
                <a:solidFill>
                  <a:schemeClr val="tx1"/>
                </a:solidFill>
              </a:rPr>
              <a:t>Matige gezondheid en matig Welzijn door veel fijnstof</a:t>
            </a:r>
            <a:r>
              <a:rPr lang="nl-NL" sz="1200" i="1" dirty="0">
                <a:solidFill>
                  <a:schemeClr val="tx1"/>
                </a:solidFill>
              </a:rPr>
              <a:t>  </a:t>
            </a:r>
          </a:p>
        </p:txBody>
      </p:sp>
      <p:sp>
        <p:nvSpPr>
          <p:cNvPr id="27" name="Tekstvak 26">
            <a:extLst>
              <a:ext uri="{FF2B5EF4-FFF2-40B4-BE49-F238E27FC236}">
                <a16:creationId xmlns:a16="http://schemas.microsoft.com/office/drawing/2014/main" id="{EB05B6ED-0F0F-47AF-BE0F-E47C05702D31}"/>
              </a:ext>
            </a:extLst>
          </p:cNvPr>
          <p:cNvSpPr txBox="1"/>
          <p:nvPr/>
        </p:nvSpPr>
        <p:spPr>
          <a:xfrm>
            <a:off x="3625211" y="3007272"/>
            <a:ext cx="1433871" cy="132343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1600" b="1" dirty="0">
                <a:solidFill>
                  <a:schemeClr val="tx1"/>
                </a:solidFill>
              </a:rPr>
              <a:t>Uitvoering  activiteiten</a:t>
            </a:r>
          </a:p>
          <a:p>
            <a:endParaRPr lang="nl-NL" sz="1200" dirty="0">
              <a:solidFill>
                <a:schemeClr val="tx1"/>
              </a:solidFill>
            </a:endParaRPr>
          </a:p>
          <a:p>
            <a:r>
              <a:rPr lang="nl-NL" sz="1200" dirty="0">
                <a:solidFill>
                  <a:schemeClr val="tx1"/>
                </a:solidFill>
              </a:rPr>
              <a:t>Technieken ontwikkelen en toepassen</a:t>
            </a:r>
          </a:p>
        </p:txBody>
      </p:sp>
      <p:sp>
        <p:nvSpPr>
          <p:cNvPr id="28" name="Tekstvak 27">
            <a:extLst>
              <a:ext uri="{FF2B5EF4-FFF2-40B4-BE49-F238E27FC236}">
                <a16:creationId xmlns:a16="http://schemas.microsoft.com/office/drawing/2014/main" id="{86C8E32E-680F-427A-BE8A-E3EE2BD4A429}"/>
              </a:ext>
            </a:extLst>
          </p:cNvPr>
          <p:cNvSpPr txBox="1"/>
          <p:nvPr/>
        </p:nvSpPr>
        <p:spPr>
          <a:xfrm>
            <a:off x="5209401" y="3003075"/>
            <a:ext cx="1433871" cy="132343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nl-NL" sz="1600" b="1" dirty="0">
                <a:solidFill>
                  <a:schemeClr val="tx1"/>
                </a:solidFill>
              </a:rPr>
              <a:t>Geleverde prestaties</a:t>
            </a:r>
          </a:p>
          <a:p>
            <a:endParaRPr lang="nl-NL" sz="1200" dirty="0">
              <a:solidFill>
                <a:schemeClr val="tx1"/>
              </a:solidFill>
            </a:endParaRPr>
          </a:p>
          <a:p>
            <a:r>
              <a:rPr lang="nl-NL" sz="1200" dirty="0">
                <a:solidFill>
                  <a:schemeClr val="tx1"/>
                </a:solidFill>
              </a:rPr>
              <a:t>X innovatieve technieken op y bedrijven toegepast</a:t>
            </a:r>
          </a:p>
        </p:txBody>
      </p:sp>
      <p:sp>
        <p:nvSpPr>
          <p:cNvPr id="29" name="Tekstvak 28">
            <a:extLst>
              <a:ext uri="{FF2B5EF4-FFF2-40B4-BE49-F238E27FC236}">
                <a16:creationId xmlns:a16="http://schemas.microsoft.com/office/drawing/2014/main" id="{760D070D-3746-412A-BACC-4E56936D513A}"/>
              </a:ext>
            </a:extLst>
          </p:cNvPr>
          <p:cNvSpPr txBox="1"/>
          <p:nvPr/>
        </p:nvSpPr>
        <p:spPr>
          <a:xfrm>
            <a:off x="6880165" y="2973288"/>
            <a:ext cx="1433871" cy="132343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600" b="1" dirty="0">
                <a:solidFill>
                  <a:schemeClr val="tx1"/>
                </a:solidFill>
              </a:rPr>
              <a:t>Effecten</a:t>
            </a:r>
          </a:p>
          <a:p>
            <a:endParaRPr lang="nl-NL" sz="1600" dirty="0">
              <a:solidFill>
                <a:schemeClr val="tx1"/>
              </a:solidFill>
            </a:endParaRPr>
          </a:p>
          <a:p>
            <a:endParaRPr lang="nl-NL" sz="1200" dirty="0">
              <a:solidFill>
                <a:schemeClr val="tx1"/>
              </a:solidFill>
            </a:endParaRPr>
          </a:p>
          <a:p>
            <a:r>
              <a:rPr lang="nl-NL" sz="1200" dirty="0">
                <a:solidFill>
                  <a:schemeClr val="tx1"/>
                </a:solidFill>
              </a:rPr>
              <a:t>Emissie afgenomen; behoud verdien-vermogen bedrijf</a:t>
            </a:r>
          </a:p>
        </p:txBody>
      </p:sp>
      <p:sp>
        <p:nvSpPr>
          <p:cNvPr id="31" name="Tekstvak 30">
            <a:extLst>
              <a:ext uri="{FF2B5EF4-FFF2-40B4-BE49-F238E27FC236}">
                <a16:creationId xmlns:a16="http://schemas.microsoft.com/office/drawing/2014/main" id="{1A01C7DB-9496-4E4D-895A-C0E9EF95D5A4}"/>
              </a:ext>
            </a:extLst>
          </p:cNvPr>
          <p:cNvSpPr txBox="1"/>
          <p:nvPr/>
        </p:nvSpPr>
        <p:spPr>
          <a:xfrm>
            <a:off x="8550929" y="3007272"/>
            <a:ext cx="1433871" cy="132343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600" b="1" dirty="0">
                <a:solidFill>
                  <a:schemeClr val="tx1"/>
                </a:solidFill>
              </a:rPr>
              <a:t>Gevolg : BWI</a:t>
            </a:r>
          </a:p>
          <a:p>
            <a:endParaRPr lang="nl-NL" sz="1600" dirty="0">
              <a:solidFill>
                <a:schemeClr val="tx1"/>
              </a:solidFill>
            </a:endParaRPr>
          </a:p>
          <a:p>
            <a:endParaRPr lang="nl-NL" sz="1200" dirty="0">
              <a:solidFill>
                <a:schemeClr val="tx1"/>
              </a:solidFill>
            </a:endParaRPr>
          </a:p>
          <a:p>
            <a:r>
              <a:rPr lang="nl-NL" sz="1200" dirty="0">
                <a:solidFill>
                  <a:schemeClr val="tx1"/>
                </a:solidFill>
              </a:rPr>
              <a:t>Toename Brede Welvaart in de Regio</a:t>
            </a:r>
          </a:p>
        </p:txBody>
      </p:sp>
      <p:sp>
        <p:nvSpPr>
          <p:cNvPr id="30" name="Tekstvak 29">
            <a:extLst>
              <a:ext uri="{FF2B5EF4-FFF2-40B4-BE49-F238E27FC236}">
                <a16:creationId xmlns:a16="http://schemas.microsoft.com/office/drawing/2014/main" id="{0F444D5B-1D61-4E49-8870-517D039B9E2D}"/>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2</a:t>
            </a:r>
          </a:p>
        </p:txBody>
      </p:sp>
    </p:spTree>
    <p:extLst>
      <p:ext uri="{BB962C8B-B14F-4D97-AF65-F5344CB8AC3E}">
        <p14:creationId xmlns:p14="http://schemas.microsoft.com/office/powerpoint/2010/main" val="210516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1B37F42-25BF-4F01-9A24-69CC8E834472}"/>
              </a:ext>
            </a:extLst>
          </p:cNvPr>
          <p:cNvSpPr>
            <a:spLocks noGrp="1"/>
          </p:cNvSpPr>
          <p:nvPr>
            <p:ph type="body" sz="quarter" idx="17"/>
          </p:nvPr>
        </p:nvSpPr>
        <p:spPr/>
        <p:txBody>
          <a:bodyPr/>
          <a:lstStyle/>
          <a:p>
            <a:r>
              <a:rPr lang="nl-NL" dirty="0"/>
              <a:t>Samenvatting 2020</a:t>
            </a:r>
          </a:p>
        </p:txBody>
      </p:sp>
      <p:graphicFrame>
        <p:nvGraphicFramePr>
          <p:cNvPr id="5" name="Tabel 5">
            <a:extLst>
              <a:ext uri="{FF2B5EF4-FFF2-40B4-BE49-F238E27FC236}">
                <a16:creationId xmlns:a16="http://schemas.microsoft.com/office/drawing/2014/main" id="{B89D850F-6137-49E6-B3F6-89307647DE60}"/>
              </a:ext>
            </a:extLst>
          </p:cNvPr>
          <p:cNvGraphicFramePr>
            <a:graphicFrameLocks noGrp="1"/>
          </p:cNvGraphicFramePr>
          <p:nvPr>
            <p:extLst>
              <p:ext uri="{D42A27DB-BD31-4B8C-83A1-F6EECF244321}">
                <p14:modId xmlns:p14="http://schemas.microsoft.com/office/powerpoint/2010/main" val="3924157375"/>
              </p:ext>
            </p:extLst>
          </p:nvPr>
        </p:nvGraphicFramePr>
        <p:xfrm>
          <a:off x="1258309" y="1658136"/>
          <a:ext cx="10361853" cy="3887068"/>
        </p:xfrm>
        <a:graphic>
          <a:graphicData uri="http://schemas.openxmlformats.org/drawingml/2006/table">
            <a:tbl>
              <a:tblPr firstRow="1" bandRow="1">
                <a:tableStyleId>{5C22544A-7EE6-4342-B048-85BDC9FD1C3A}</a:tableStyleId>
              </a:tblPr>
              <a:tblGrid>
                <a:gridCol w="2701633">
                  <a:extLst>
                    <a:ext uri="{9D8B030D-6E8A-4147-A177-3AD203B41FA5}">
                      <a16:colId xmlns:a16="http://schemas.microsoft.com/office/drawing/2014/main" val="565919921"/>
                    </a:ext>
                  </a:extLst>
                </a:gridCol>
                <a:gridCol w="1061884">
                  <a:extLst>
                    <a:ext uri="{9D8B030D-6E8A-4147-A177-3AD203B41FA5}">
                      <a16:colId xmlns:a16="http://schemas.microsoft.com/office/drawing/2014/main" val="1875390023"/>
                    </a:ext>
                  </a:extLst>
                </a:gridCol>
                <a:gridCol w="5471651">
                  <a:extLst>
                    <a:ext uri="{9D8B030D-6E8A-4147-A177-3AD203B41FA5}">
                      <a16:colId xmlns:a16="http://schemas.microsoft.com/office/drawing/2014/main" val="971066234"/>
                    </a:ext>
                  </a:extLst>
                </a:gridCol>
                <a:gridCol w="1126685">
                  <a:extLst>
                    <a:ext uri="{9D8B030D-6E8A-4147-A177-3AD203B41FA5}">
                      <a16:colId xmlns:a16="http://schemas.microsoft.com/office/drawing/2014/main" val="3946603912"/>
                    </a:ext>
                  </a:extLst>
                </a:gridCol>
              </a:tblGrid>
              <a:tr h="332896">
                <a:tc>
                  <a:txBody>
                    <a:bodyPr/>
                    <a:lstStyle/>
                    <a:p>
                      <a:r>
                        <a:rPr lang="nl-NL" dirty="0"/>
                        <a:t>Onderdeel</a:t>
                      </a:r>
                    </a:p>
                  </a:txBody>
                  <a:tcPr>
                    <a:solidFill>
                      <a:srgbClr val="012145"/>
                    </a:solidFill>
                  </a:tcPr>
                </a:tc>
                <a:tc>
                  <a:txBody>
                    <a:bodyPr/>
                    <a:lstStyle/>
                    <a:p>
                      <a:r>
                        <a:rPr lang="nl-NL" sz="1600" b="1" dirty="0"/>
                        <a:t>Voortgang</a:t>
                      </a:r>
                    </a:p>
                  </a:txBody>
                  <a:tcPr>
                    <a:solidFill>
                      <a:srgbClr val="012145"/>
                    </a:solidFill>
                  </a:tcPr>
                </a:tc>
                <a:tc>
                  <a:txBody>
                    <a:bodyPr/>
                    <a:lstStyle/>
                    <a:p>
                      <a:r>
                        <a:rPr lang="nl-NL" sz="1600" dirty="0"/>
                        <a:t>Issues</a:t>
                      </a:r>
                    </a:p>
                  </a:txBody>
                  <a:tcPr>
                    <a:solidFill>
                      <a:srgbClr val="012145"/>
                    </a:solidFill>
                  </a:tcPr>
                </a:tc>
                <a:tc>
                  <a:txBody>
                    <a:bodyPr/>
                    <a:lstStyle/>
                    <a:p>
                      <a:r>
                        <a:rPr lang="nl-NL" sz="1600" dirty="0"/>
                        <a:t>Pagina</a:t>
                      </a:r>
                    </a:p>
                  </a:txBody>
                  <a:tcPr>
                    <a:solidFill>
                      <a:srgbClr val="012145"/>
                    </a:solidFill>
                  </a:tcPr>
                </a:tc>
                <a:extLst>
                  <a:ext uri="{0D108BD9-81ED-4DB2-BD59-A6C34878D82A}">
                    <a16:rowId xmlns:a16="http://schemas.microsoft.com/office/drawing/2014/main" val="656897583"/>
                  </a:ext>
                </a:extLst>
              </a:tr>
              <a:tr h="335846">
                <a:tc>
                  <a:txBody>
                    <a:bodyPr/>
                    <a:lstStyle/>
                    <a:p>
                      <a:r>
                        <a:rPr lang="nl-NL" dirty="0"/>
                        <a:t>Programmamanagement</a:t>
                      </a:r>
                    </a:p>
                  </a:txBody>
                  <a:tcPr/>
                </a:tc>
                <a:tc>
                  <a:txBody>
                    <a:bodyPr/>
                    <a:lstStyle/>
                    <a:p>
                      <a:endParaRPr lang="nl-NL" dirty="0"/>
                    </a:p>
                  </a:txBody>
                  <a:tcPr/>
                </a:tc>
                <a:tc>
                  <a:txBody>
                    <a:bodyPr/>
                    <a:lstStyle/>
                    <a:p>
                      <a:endParaRPr lang="nl-NL" dirty="0"/>
                    </a:p>
                  </a:txBody>
                  <a:tcPr/>
                </a:tc>
                <a:tc>
                  <a:txBody>
                    <a:bodyPr/>
                    <a:lstStyle/>
                    <a:p>
                      <a:r>
                        <a:rPr lang="nl-NL" dirty="0"/>
                        <a:t>3</a:t>
                      </a:r>
                    </a:p>
                  </a:txBody>
                  <a:tcPr/>
                </a:tc>
                <a:extLst>
                  <a:ext uri="{0D108BD9-81ED-4DB2-BD59-A6C34878D82A}">
                    <a16:rowId xmlns:a16="http://schemas.microsoft.com/office/drawing/2014/main" val="3302391681"/>
                  </a:ext>
                </a:extLst>
              </a:tr>
              <a:tr h="338796">
                <a:tc>
                  <a:txBody>
                    <a:bodyPr/>
                    <a:lstStyle/>
                    <a:p>
                      <a:r>
                        <a:rPr lang="nl-NL" dirty="0"/>
                        <a:t>Brede Welvaart Indicator</a:t>
                      </a:r>
                    </a:p>
                  </a:txBody>
                  <a:tcPr/>
                </a:tc>
                <a:tc>
                  <a:txBody>
                    <a:bodyPr/>
                    <a:lstStyle/>
                    <a:p>
                      <a:endParaRPr lang="nl-NL" dirty="0"/>
                    </a:p>
                  </a:txBody>
                  <a:tcPr/>
                </a:tc>
                <a:tc>
                  <a:txBody>
                    <a:bodyPr/>
                    <a:lstStyle/>
                    <a:p>
                      <a:r>
                        <a:rPr lang="nl-NL" dirty="0"/>
                        <a:t>Vertraging in dataverzameling</a:t>
                      </a:r>
                    </a:p>
                  </a:txBody>
                  <a:tcPr/>
                </a:tc>
                <a:tc>
                  <a:txBody>
                    <a:bodyPr/>
                    <a:lstStyle/>
                    <a:p>
                      <a:r>
                        <a:rPr lang="nl-NL" dirty="0"/>
                        <a:t>3</a:t>
                      </a:r>
                    </a:p>
                  </a:txBody>
                  <a:tcPr/>
                </a:tc>
                <a:extLst>
                  <a:ext uri="{0D108BD9-81ED-4DB2-BD59-A6C34878D82A}">
                    <a16:rowId xmlns:a16="http://schemas.microsoft.com/office/drawing/2014/main" val="3024689122"/>
                  </a:ext>
                </a:extLst>
              </a:tr>
              <a:tr h="621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Transitie Landbouw (1)</a:t>
                      </a:r>
                    </a:p>
                    <a:p>
                      <a:endParaRPr lang="nl-NL" dirty="0"/>
                    </a:p>
                  </a:txBody>
                  <a:tcPr/>
                </a:tc>
                <a:tc>
                  <a:txBody>
                    <a:bodyPr/>
                    <a:lstStyle/>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Covid</a:t>
                      </a:r>
                      <a:r>
                        <a:rPr lang="nl-NL" dirty="0"/>
                        <a:t> vertraagt samenwerken met fysiek bezoek onderzoeklocaties en kennisbijeenkomsten.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5</a:t>
                      </a:r>
                    </a:p>
                  </a:txBody>
                  <a:tcPr/>
                </a:tc>
                <a:extLst>
                  <a:ext uri="{0D108BD9-81ED-4DB2-BD59-A6C34878D82A}">
                    <a16:rowId xmlns:a16="http://schemas.microsoft.com/office/drawing/2014/main" val="1492660296"/>
                  </a:ext>
                </a:extLst>
              </a:tr>
              <a:tr h="630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Voeding en Gezondheid (2)</a:t>
                      </a:r>
                    </a:p>
                    <a:p>
                      <a:endParaRPr lang="nl-NL" dirty="0"/>
                    </a:p>
                  </a:txBody>
                  <a:tcPr/>
                </a:tc>
                <a:tc>
                  <a:txBody>
                    <a:bodyPr/>
                    <a:lstStyle/>
                    <a:p>
                      <a:endParaRPr lang="nl-NL" dirty="0"/>
                    </a:p>
                  </a:txBody>
                  <a:tcPr/>
                </a:tc>
                <a:tc>
                  <a:txBody>
                    <a:bodyPr/>
                    <a:lstStyle/>
                    <a:p>
                      <a:r>
                        <a:rPr lang="nl-NL" dirty="0"/>
                        <a:t>Vertraagde start aanstelling projectleiders. </a:t>
                      </a:r>
                    </a:p>
                    <a:p>
                      <a:r>
                        <a:rPr lang="nl-NL" dirty="0" err="1"/>
                        <a:t>Covid</a:t>
                      </a:r>
                      <a:r>
                        <a:rPr lang="nl-NL" dirty="0"/>
                        <a:t> vertraagt fysiek samenwerken met partners. </a:t>
                      </a:r>
                    </a:p>
                  </a:txBody>
                  <a:tcPr/>
                </a:tc>
                <a:tc>
                  <a:txBody>
                    <a:bodyPr/>
                    <a:lstStyle/>
                    <a:p>
                      <a:r>
                        <a:rPr lang="nl-NL" dirty="0"/>
                        <a:t>10</a:t>
                      </a:r>
                    </a:p>
                  </a:txBody>
                  <a:tcPr/>
                </a:tc>
                <a:extLst>
                  <a:ext uri="{0D108BD9-81ED-4DB2-BD59-A6C34878D82A}">
                    <a16:rowId xmlns:a16="http://schemas.microsoft.com/office/drawing/2014/main" val="2590834127"/>
                  </a:ext>
                </a:extLst>
              </a:tr>
              <a:tr h="388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Fondsen en Innovatie (3A)</a:t>
                      </a:r>
                    </a:p>
                  </a:txBody>
                  <a:tcPr/>
                </a:tc>
                <a:tc>
                  <a:txBody>
                    <a:bodyPr/>
                    <a:lstStyle/>
                    <a:p>
                      <a:endParaRPr lang="nl-NL" dirty="0"/>
                    </a:p>
                  </a:txBody>
                  <a:tcPr/>
                </a:tc>
                <a:tc>
                  <a:txBody>
                    <a:bodyPr/>
                    <a:lstStyle/>
                    <a:p>
                      <a:endParaRPr lang="nl-NL" dirty="0"/>
                    </a:p>
                  </a:txBody>
                  <a:tcPr/>
                </a:tc>
                <a:tc>
                  <a:txBody>
                    <a:bodyPr/>
                    <a:lstStyle/>
                    <a:p>
                      <a:r>
                        <a:rPr lang="nl-NL" dirty="0"/>
                        <a:t>17</a:t>
                      </a:r>
                    </a:p>
                  </a:txBody>
                  <a:tcPr/>
                </a:tc>
                <a:extLst>
                  <a:ext uri="{0D108BD9-81ED-4DB2-BD59-A6C34878D82A}">
                    <a16:rowId xmlns:a16="http://schemas.microsoft.com/office/drawing/2014/main" val="3051600464"/>
                  </a:ext>
                </a:extLst>
              </a:tr>
              <a:tr h="38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WFC-Experience (3B)</a:t>
                      </a:r>
                    </a:p>
                  </a:txBody>
                  <a:tcPr/>
                </a:tc>
                <a:tc>
                  <a:txBody>
                    <a:bodyPr/>
                    <a:lstStyle/>
                    <a:p>
                      <a:endParaRPr lang="nl-NL" dirty="0"/>
                    </a:p>
                  </a:txBody>
                  <a:tcPr/>
                </a:tc>
                <a:tc>
                  <a:txBody>
                    <a:bodyPr/>
                    <a:lstStyle/>
                    <a:p>
                      <a:endParaRPr lang="nl-NL" dirty="0"/>
                    </a:p>
                  </a:txBody>
                  <a:tcPr/>
                </a:tc>
                <a:tc>
                  <a:txBody>
                    <a:bodyPr/>
                    <a:lstStyle/>
                    <a:p>
                      <a:r>
                        <a:rPr lang="nl-NL" dirty="0"/>
                        <a:t>..</a:t>
                      </a:r>
                    </a:p>
                  </a:txBody>
                  <a:tcPr/>
                </a:tc>
                <a:extLst>
                  <a:ext uri="{0D108BD9-81ED-4DB2-BD59-A6C34878D82A}">
                    <a16:rowId xmlns:a16="http://schemas.microsoft.com/office/drawing/2014/main" val="3296730433"/>
                  </a:ext>
                </a:extLst>
              </a:tr>
              <a:tr h="368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Food Academy Nijkerk (3C)</a:t>
                      </a:r>
                    </a:p>
                  </a:txBody>
                  <a:tcPr/>
                </a:tc>
                <a:tc>
                  <a:txBody>
                    <a:bodyPr/>
                    <a:lstStyle/>
                    <a:p>
                      <a:endParaRPr lang="nl-NL" dirty="0"/>
                    </a:p>
                  </a:txBody>
                  <a:tcPr/>
                </a:tc>
                <a:tc>
                  <a:txBody>
                    <a:bodyPr/>
                    <a:lstStyle/>
                    <a:p>
                      <a:endParaRPr lang="nl-NL" dirty="0"/>
                    </a:p>
                  </a:txBody>
                  <a:tcPr/>
                </a:tc>
                <a:tc>
                  <a:txBody>
                    <a:bodyPr/>
                    <a:lstStyle/>
                    <a:p>
                      <a:r>
                        <a:rPr lang="nl-NL" dirty="0"/>
                        <a:t>..</a:t>
                      </a:r>
                    </a:p>
                  </a:txBody>
                  <a:tcPr/>
                </a:tc>
                <a:extLst>
                  <a:ext uri="{0D108BD9-81ED-4DB2-BD59-A6C34878D82A}">
                    <a16:rowId xmlns:a16="http://schemas.microsoft.com/office/drawing/2014/main" val="1841364958"/>
                  </a:ext>
                </a:extLst>
              </a:tr>
              <a:tr h="368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Financiën</a:t>
                      </a:r>
                    </a:p>
                  </a:txBody>
                  <a:tcPr/>
                </a:tc>
                <a:tc>
                  <a:txBody>
                    <a:bodyPr/>
                    <a:lstStyle/>
                    <a:p>
                      <a:endParaRPr lang="nl-NL" dirty="0"/>
                    </a:p>
                  </a:txBody>
                  <a:tcPr/>
                </a:tc>
                <a:tc>
                  <a:txBody>
                    <a:bodyPr/>
                    <a:lstStyle/>
                    <a:p>
                      <a:endParaRPr lang="nl-NL" dirty="0"/>
                    </a:p>
                  </a:txBody>
                  <a:tcPr/>
                </a:tc>
                <a:tc>
                  <a:txBody>
                    <a:bodyPr/>
                    <a:lstStyle/>
                    <a:p>
                      <a:r>
                        <a:rPr lang="nl-NL" dirty="0"/>
                        <a:t>…</a:t>
                      </a:r>
                    </a:p>
                  </a:txBody>
                  <a:tcPr/>
                </a:tc>
                <a:extLst>
                  <a:ext uri="{0D108BD9-81ED-4DB2-BD59-A6C34878D82A}">
                    <a16:rowId xmlns:a16="http://schemas.microsoft.com/office/drawing/2014/main" val="3414176688"/>
                  </a:ext>
                </a:extLst>
              </a:tr>
            </a:tbl>
          </a:graphicData>
        </a:graphic>
      </p:graphicFrame>
      <p:grpSp>
        <p:nvGrpSpPr>
          <p:cNvPr id="6" name="Groep 5">
            <a:extLst>
              <a:ext uri="{FF2B5EF4-FFF2-40B4-BE49-F238E27FC236}">
                <a16:creationId xmlns:a16="http://schemas.microsoft.com/office/drawing/2014/main" id="{AE2FA50C-B523-402A-A152-90B0E98AB934}"/>
              </a:ext>
            </a:extLst>
          </p:cNvPr>
          <p:cNvGrpSpPr>
            <a:grpSpLocks noChangeAspect="1"/>
          </p:cNvGrpSpPr>
          <p:nvPr/>
        </p:nvGrpSpPr>
        <p:grpSpPr>
          <a:xfrm>
            <a:off x="4307610" y="3554765"/>
            <a:ext cx="293102" cy="293102"/>
            <a:chOff x="7736218" y="4509850"/>
            <a:chExt cx="720000" cy="720000"/>
          </a:xfrm>
          <a:solidFill>
            <a:schemeClr val="accent2">
              <a:lumMod val="60000"/>
              <a:lumOff val="40000"/>
            </a:schemeClr>
          </a:solidFill>
        </p:grpSpPr>
        <p:sp>
          <p:nvSpPr>
            <p:cNvPr id="7" name="Oval 7">
              <a:extLst>
                <a:ext uri="{FF2B5EF4-FFF2-40B4-BE49-F238E27FC236}">
                  <a16:creationId xmlns:a16="http://schemas.microsoft.com/office/drawing/2014/main" id="{D57B3621-EFD1-41AD-A1D5-ED1DF5989F04}"/>
                </a:ext>
              </a:extLst>
            </p:cNvPr>
            <p:cNvSpPr>
              <a:spLocks noChangeAspect="1"/>
            </p:cNvSpPr>
            <p:nvPr/>
          </p:nvSpPr>
          <p:spPr>
            <a:xfrm>
              <a:off x="7736218" y="4509850"/>
              <a:ext cx="720000" cy="720000"/>
            </a:xfrm>
            <a:prstGeom prst="ellipse">
              <a:avLst/>
            </a:prstGeom>
            <a:solidFill>
              <a:schemeClr val="accent2"/>
            </a:solid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sp>
          <p:nvSpPr>
            <p:cNvPr id="8" name="Freeform 19">
              <a:extLst>
                <a:ext uri="{FF2B5EF4-FFF2-40B4-BE49-F238E27FC236}">
                  <a16:creationId xmlns:a16="http://schemas.microsoft.com/office/drawing/2014/main" id="{CA720B93-DF68-4F41-9824-3B79DDAB0BC7}"/>
                </a:ext>
              </a:extLst>
            </p:cNvPr>
            <p:cNvSpPr>
              <a:spLocks noChangeArrowheads="1"/>
            </p:cNvSpPr>
            <p:nvPr/>
          </p:nvSpPr>
          <p:spPr bwMode="auto">
            <a:xfrm>
              <a:off x="7896366" y="4740111"/>
              <a:ext cx="363130" cy="319635"/>
            </a:xfrm>
            <a:custGeom>
              <a:avLst/>
              <a:gdLst>
                <a:gd name="T0" fmla="*/ 10817 w 634"/>
                <a:gd name="T1" fmla="*/ 84960 h 635"/>
                <a:gd name="T2" fmla="*/ 10817 w 634"/>
                <a:gd name="T3" fmla="*/ 84960 h 635"/>
                <a:gd name="T4" fmla="*/ 79685 w 634"/>
                <a:gd name="T5" fmla="*/ 84960 h 635"/>
                <a:gd name="T6" fmla="*/ 85094 w 634"/>
                <a:gd name="T7" fmla="*/ 79560 h 635"/>
                <a:gd name="T8" fmla="*/ 79685 w 634"/>
                <a:gd name="T9" fmla="*/ 74520 h 635"/>
                <a:gd name="T10" fmla="*/ 26682 w 634"/>
                <a:gd name="T11" fmla="*/ 74520 h 635"/>
                <a:gd name="T12" fmla="*/ 116824 w 634"/>
                <a:gd name="T13" fmla="*/ 16200 h 635"/>
                <a:gd name="T14" fmla="*/ 212374 w 634"/>
                <a:gd name="T15" fmla="*/ 100800 h 635"/>
                <a:gd name="T16" fmla="*/ 228239 w 634"/>
                <a:gd name="T17" fmla="*/ 100800 h 635"/>
                <a:gd name="T18" fmla="*/ 116824 w 634"/>
                <a:gd name="T19" fmla="*/ 0 h 635"/>
                <a:gd name="T20" fmla="*/ 15865 w 634"/>
                <a:gd name="T21" fmla="*/ 58320 h 635"/>
                <a:gd name="T22" fmla="*/ 15865 w 634"/>
                <a:gd name="T23" fmla="*/ 10800 h 635"/>
                <a:gd name="T24" fmla="*/ 10817 w 634"/>
                <a:gd name="T25" fmla="*/ 0 h 635"/>
                <a:gd name="T26" fmla="*/ 0 w 634"/>
                <a:gd name="T27" fmla="*/ 10800 h 635"/>
                <a:gd name="T28" fmla="*/ 0 w 634"/>
                <a:gd name="T29" fmla="*/ 79560 h 635"/>
                <a:gd name="T30" fmla="*/ 10817 w 634"/>
                <a:gd name="T31" fmla="*/ 84960 h 635"/>
                <a:gd name="T32" fmla="*/ 223191 w 634"/>
                <a:gd name="T33" fmla="*/ 143280 h 635"/>
                <a:gd name="T34" fmla="*/ 223191 w 634"/>
                <a:gd name="T35" fmla="*/ 143280 h 635"/>
                <a:gd name="T36" fmla="*/ 148554 w 634"/>
                <a:gd name="T37" fmla="*/ 143280 h 635"/>
                <a:gd name="T38" fmla="*/ 143506 w 634"/>
                <a:gd name="T39" fmla="*/ 148680 h 635"/>
                <a:gd name="T40" fmla="*/ 148554 w 634"/>
                <a:gd name="T41" fmla="*/ 159120 h 635"/>
                <a:gd name="T42" fmla="*/ 206966 w 634"/>
                <a:gd name="T43" fmla="*/ 159120 h 635"/>
                <a:gd name="T44" fmla="*/ 116824 w 634"/>
                <a:gd name="T45" fmla="*/ 212040 h 635"/>
                <a:gd name="T46" fmla="*/ 15865 w 634"/>
                <a:gd name="T47" fmla="*/ 127440 h 635"/>
                <a:gd name="T48" fmla="*/ 5409 w 634"/>
                <a:gd name="T49" fmla="*/ 127440 h 635"/>
                <a:gd name="T50" fmla="*/ 116824 w 634"/>
                <a:gd name="T51" fmla="*/ 228240 h 635"/>
                <a:gd name="T52" fmla="*/ 212374 w 634"/>
                <a:gd name="T53" fmla="*/ 169920 h 635"/>
                <a:gd name="T54" fmla="*/ 212374 w 634"/>
                <a:gd name="T55" fmla="*/ 222840 h 635"/>
                <a:gd name="T56" fmla="*/ 223191 w 634"/>
                <a:gd name="T57" fmla="*/ 228240 h 635"/>
                <a:gd name="T58" fmla="*/ 228239 w 634"/>
                <a:gd name="T59" fmla="*/ 222840 h 635"/>
                <a:gd name="T60" fmla="*/ 228239 w 634"/>
                <a:gd name="T61" fmla="*/ 148680 h 635"/>
                <a:gd name="T62" fmla="*/ 223191 w 634"/>
                <a:gd name="T63" fmla="*/ 14328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1828800" fontAlgn="base">
                <a:spcBef>
                  <a:spcPct val="0"/>
                </a:spcBef>
                <a:spcAft>
                  <a:spcPct val="0"/>
                </a:spcAft>
              </a:pPr>
              <a:endParaRPr lang="nl-NL" b="1" kern="0" dirty="0">
                <a:solidFill>
                  <a:prstClr val="black"/>
                </a:solidFill>
                <a:ea typeface="MS PGothic" panose="020B0600070205080204" pitchFamily="34" charset="-128"/>
              </a:endParaRPr>
            </a:p>
          </p:txBody>
        </p:sp>
      </p:grpSp>
      <p:grpSp>
        <p:nvGrpSpPr>
          <p:cNvPr id="9" name="Groep 8">
            <a:extLst>
              <a:ext uri="{FF2B5EF4-FFF2-40B4-BE49-F238E27FC236}">
                <a16:creationId xmlns:a16="http://schemas.microsoft.com/office/drawing/2014/main" id="{9CA578D4-49D9-4B35-B9CC-2ABB3A271F5A}"/>
              </a:ext>
            </a:extLst>
          </p:cNvPr>
          <p:cNvGrpSpPr>
            <a:grpSpLocks noChangeAspect="1"/>
          </p:cNvGrpSpPr>
          <p:nvPr/>
        </p:nvGrpSpPr>
        <p:grpSpPr>
          <a:xfrm>
            <a:off x="4307610" y="2435571"/>
            <a:ext cx="293102" cy="293102"/>
            <a:chOff x="7736218" y="4509850"/>
            <a:chExt cx="720000" cy="720000"/>
          </a:xfrm>
          <a:solidFill>
            <a:schemeClr val="accent2">
              <a:lumMod val="60000"/>
              <a:lumOff val="40000"/>
            </a:schemeClr>
          </a:solidFill>
        </p:grpSpPr>
        <p:sp>
          <p:nvSpPr>
            <p:cNvPr id="10" name="Oval 7">
              <a:extLst>
                <a:ext uri="{FF2B5EF4-FFF2-40B4-BE49-F238E27FC236}">
                  <a16:creationId xmlns:a16="http://schemas.microsoft.com/office/drawing/2014/main" id="{ED70105B-0B26-4BF1-8BAB-6EF2263BEAC7}"/>
                </a:ext>
              </a:extLst>
            </p:cNvPr>
            <p:cNvSpPr>
              <a:spLocks noChangeAspect="1"/>
            </p:cNvSpPr>
            <p:nvPr/>
          </p:nvSpPr>
          <p:spPr>
            <a:xfrm>
              <a:off x="7736218" y="4509850"/>
              <a:ext cx="720000" cy="720000"/>
            </a:xfrm>
            <a:prstGeom prst="ellipse">
              <a:avLst/>
            </a:prstGeom>
            <a:solidFill>
              <a:schemeClr val="accent2"/>
            </a:solid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sp>
          <p:nvSpPr>
            <p:cNvPr id="11" name="Freeform 19">
              <a:extLst>
                <a:ext uri="{FF2B5EF4-FFF2-40B4-BE49-F238E27FC236}">
                  <a16:creationId xmlns:a16="http://schemas.microsoft.com/office/drawing/2014/main" id="{2E5EE733-AAC2-41E5-A56B-DE035D7F7CEE}"/>
                </a:ext>
              </a:extLst>
            </p:cNvPr>
            <p:cNvSpPr>
              <a:spLocks noChangeArrowheads="1"/>
            </p:cNvSpPr>
            <p:nvPr/>
          </p:nvSpPr>
          <p:spPr bwMode="auto">
            <a:xfrm>
              <a:off x="7896366" y="4740111"/>
              <a:ext cx="363130" cy="319635"/>
            </a:xfrm>
            <a:custGeom>
              <a:avLst/>
              <a:gdLst>
                <a:gd name="T0" fmla="*/ 10817 w 634"/>
                <a:gd name="T1" fmla="*/ 84960 h 635"/>
                <a:gd name="T2" fmla="*/ 10817 w 634"/>
                <a:gd name="T3" fmla="*/ 84960 h 635"/>
                <a:gd name="T4" fmla="*/ 79685 w 634"/>
                <a:gd name="T5" fmla="*/ 84960 h 635"/>
                <a:gd name="T6" fmla="*/ 85094 w 634"/>
                <a:gd name="T7" fmla="*/ 79560 h 635"/>
                <a:gd name="T8" fmla="*/ 79685 w 634"/>
                <a:gd name="T9" fmla="*/ 74520 h 635"/>
                <a:gd name="T10" fmla="*/ 26682 w 634"/>
                <a:gd name="T11" fmla="*/ 74520 h 635"/>
                <a:gd name="T12" fmla="*/ 116824 w 634"/>
                <a:gd name="T13" fmla="*/ 16200 h 635"/>
                <a:gd name="T14" fmla="*/ 212374 w 634"/>
                <a:gd name="T15" fmla="*/ 100800 h 635"/>
                <a:gd name="T16" fmla="*/ 228239 w 634"/>
                <a:gd name="T17" fmla="*/ 100800 h 635"/>
                <a:gd name="T18" fmla="*/ 116824 w 634"/>
                <a:gd name="T19" fmla="*/ 0 h 635"/>
                <a:gd name="T20" fmla="*/ 15865 w 634"/>
                <a:gd name="T21" fmla="*/ 58320 h 635"/>
                <a:gd name="T22" fmla="*/ 15865 w 634"/>
                <a:gd name="T23" fmla="*/ 10800 h 635"/>
                <a:gd name="T24" fmla="*/ 10817 w 634"/>
                <a:gd name="T25" fmla="*/ 0 h 635"/>
                <a:gd name="T26" fmla="*/ 0 w 634"/>
                <a:gd name="T27" fmla="*/ 10800 h 635"/>
                <a:gd name="T28" fmla="*/ 0 w 634"/>
                <a:gd name="T29" fmla="*/ 79560 h 635"/>
                <a:gd name="T30" fmla="*/ 10817 w 634"/>
                <a:gd name="T31" fmla="*/ 84960 h 635"/>
                <a:gd name="T32" fmla="*/ 223191 w 634"/>
                <a:gd name="T33" fmla="*/ 143280 h 635"/>
                <a:gd name="T34" fmla="*/ 223191 w 634"/>
                <a:gd name="T35" fmla="*/ 143280 h 635"/>
                <a:gd name="T36" fmla="*/ 148554 w 634"/>
                <a:gd name="T37" fmla="*/ 143280 h 635"/>
                <a:gd name="T38" fmla="*/ 143506 w 634"/>
                <a:gd name="T39" fmla="*/ 148680 h 635"/>
                <a:gd name="T40" fmla="*/ 148554 w 634"/>
                <a:gd name="T41" fmla="*/ 159120 h 635"/>
                <a:gd name="T42" fmla="*/ 206966 w 634"/>
                <a:gd name="T43" fmla="*/ 159120 h 635"/>
                <a:gd name="T44" fmla="*/ 116824 w 634"/>
                <a:gd name="T45" fmla="*/ 212040 h 635"/>
                <a:gd name="T46" fmla="*/ 15865 w 634"/>
                <a:gd name="T47" fmla="*/ 127440 h 635"/>
                <a:gd name="T48" fmla="*/ 5409 w 634"/>
                <a:gd name="T49" fmla="*/ 127440 h 635"/>
                <a:gd name="T50" fmla="*/ 116824 w 634"/>
                <a:gd name="T51" fmla="*/ 228240 h 635"/>
                <a:gd name="T52" fmla="*/ 212374 w 634"/>
                <a:gd name="T53" fmla="*/ 169920 h 635"/>
                <a:gd name="T54" fmla="*/ 212374 w 634"/>
                <a:gd name="T55" fmla="*/ 222840 h 635"/>
                <a:gd name="T56" fmla="*/ 223191 w 634"/>
                <a:gd name="T57" fmla="*/ 228240 h 635"/>
                <a:gd name="T58" fmla="*/ 228239 w 634"/>
                <a:gd name="T59" fmla="*/ 222840 h 635"/>
                <a:gd name="T60" fmla="*/ 228239 w 634"/>
                <a:gd name="T61" fmla="*/ 148680 h 635"/>
                <a:gd name="T62" fmla="*/ 223191 w 634"/>
                <a:gd name="T63" fmla="*/ 14328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1828800" fontAlgn="base">
                <a:spcBef>
                  <a:spcPct val="0"/>
                </a:spcBef>
                <a:spcAft>
                  <a:spcPct val="0"/>
                </a:spcAft>
              </a:pPr>
              <a:endParaRPr lang="nl-NL" b="1" kern="0" dirty="0">
                <a:solidFill>
                  <a:prstClr val="black"/>
                </a:solidFill>
                <a:ea typeface="MS PGothic" panose="020B0600070205080204" pitchFamily="34" charset="-128"/>
              </a:endParaRPr>
            </a:p>
          </p:txBody>
        </p:sp>
      </p:grpSp>
      <p:grpSp>
        <p:nvGrpSpPr>
          <p:cNvPr id="12" name="Groep 11">
            <a:extLst>
              <a:ext uri="{FF2B5EF4-FFF2-40B4-BE49-F238E27FC236}">
                <a16:creationId xmlns:a16="http://schemas.microsoft.com/office/drawing/2014/main" id="{ED3632E7-A598-4327-A164-218DD8E53E87}"/>
              </a:ext>
            </a:extLst>
          </p:cNvPr>
          <p:cNvGrpSpPr>
            <a:grpSpLocks noChangeAspect="1"/>
          </p:cNvGrpSpPr>
          <p:nvPr/>
        </p:nvGrpSpPr>
        <p:grpSpPr>
          <a:xfrm>
            <a:off x="4312938" y="2919752"/>
            <a:ext cx="293102" cy="293102"/>
            <a:chOff x="7736218" y="4509850"/>
            <a:chExt cx="720000" cy="720000"/>
          </a:xfrm>
          <a:solidFill>
            <a:schemeClr val="accent2">
              <a:lumMod val="60000"/>
              <a:lumOff val="40000"/>
            </a:schemeClr>
          </a:solidFill>
        </p:grpSpPr>
        <p:sp>
          <p:nvSpPr>
            <p:cNvPr id="13" name="Oval 7">
              <a:extLst>
                <a:ext uri="{FF2B5EF4-FFF2-40B4-BE49-F238E27FC236}">
                  <a16:creationId xmlns:a16="http://schemas.microsoft.com/office/drawing/2014/main" id="{9A61FC28-AEE8-4C35-ACE1-B2BFE40335E4}"/>
                </a:ext>
              </a:extLst>
            </p:cNvPr>
            <p:cNvSpPr>
              <a:spLocks noChangeAspect="1"/>
            </p:cNvSpPr>
            <p:nvPr/>
          </p:nvSpPr>
          <p:spPr>
            <a:xfrm>
              <a:off x="7736218" y="4509850"/>
              <a:ext cx="720000" cy="720000"/>
            </a:xfrm>
            <a:prstGeom prst="ellipse">
              <a:avLst/>
            </a:prstGeom>
            <a:solidFill>
              <a:schemeClr val="accent2"/>
            </a:solid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sp>
          <p:nvSpPr>
            <p:cNvPr id="14" name="Freeform 19">
              <a:extLst>
                <a:ext uri="{FF2B5EF4-FFF2-40B4-BE49-F238E27FC236}">
                  <a16:creationId xmlns:a16="http://schemas.microsoft.com/office/drawing/2014/main" id="{35E2D9B7-5C55-471C-AA9B-CA95DA3478D3}"/>
                </a:ext>
              </a:extLst>
            </p:cNvPr>
            <p:cNvSpPr>
              <a:spLocks noChangeArrowheads="1"/>
            </p:cNvSpPr>
            <p:nvPr/>
          </p:nvSpPr>
          <p:spPr bwMode="auto">
            <a:xfrm>
              <a:off x="7896366" y="4740111"/>
              <a:ext cx="363130" cy="319635"/>
            </a:xfrm>
            <a:custGeom>
              <a:avLst/>
              <a:gdLst>
                <a:gd name="T0" fmla="*/ 10817 w 634"/>
                <a:gd name="T1" fmla="*/ 84960 h 635"/>
                <a:gd name="T2" fmla="*/ 10817 w 634"/>
                <a:gd name="T3" fmla="*/ 84960 h 635"/>
                <a:gd name="T4" fmla="*/ 79685 w 634"/>
                <a:gd name="T5" fmla="*/ 84960 h 635"/>
                <a:gd name="T6" fmla="*/ 85094 w 634"/>
                <a:gd name="T7" fmla="*/ 79560 h 635"/>
                <a:gd name="T8" fmla="*/ 79685 w 634"/>
                <a:gd name="T9" fmla="*/ 74520 h 635"/>
                <a:gd name="T10" fmla="*/ 26682 w 634"/>
                <a:gd name="T11" fmla="*/ 74520 h 635"/>
                <a:gd name="T12" fmla="*/ 116824 w 634"/>
                <a:gd name="T13" fmla="*/ 16200 h 635"/>
                <a:gd name="T14" fmla="*/ 212374 w 634"/>
                <a:gd name="T15" fmla="*/ 100800 h 635"/>
                <a:gd name="T16" fmla="*/ 228239 w 634"/>
                <a:gd name="T17" fmla="*/ 100800 h 635"/>
                <a:gd name="T18" fmla="*/ 116824 w 634"/>
                <a:gd name="T19" fmla="*/ 0 h 635"/>
                <a:gd name="T20" fmla="*/ 15865 w 634"/>
                <a:gd name="T21" fmla="*/ 58320 h 635"/>
                <a:gd name="T22" fmla="*/ 15865 w 634"/>
                <a:gd name="T23" fmla="*/ 10800 h 635"/>
                <a:gd name="T24" fmla="*/ 10817 w 634"/>
                <a:gd name="T25" fmla="*/ 0 h 635"/>
                <a:gd name="T26" fmla="*/ 0 w 634"/>
                <a:gd name="T27" fmla="*/ 10800 h 635"/>
                <a:gd name="T28" fmla="*/ 0 w 634"/>
                <a:gd name="T29" fmla="*/ 79560 h 635"/>
                <a:gd name="T30" fmla="*/ 10817 w 634"/>
                <a:gd name="T31" fmla="*/ 84960 h 635"/>
                <a:gd name="T32" fmla="*/ 223191 w 634"/>
                <a:gd name="T33" fmla="*/ 143280 h 635"/>
                <a:gd name="T34" fmla="*/ 223191 w 634"/>
                <a:gd name="T35" fmla="*/ 143280 h 635"/>
                <a:gd name="T36" fmla="*/ 148554 w 634"/>
                <a:gd name="T37" fmla="*/ 143280 h 635"/>
                <a:gd name="T38" fmla="*/ 143506 w 634"/>
                <a:gd name="T39" fmla="*/ 148680 h 635"/>
                <a:gd name="T40" fmla="*/ 148554 w 634"/>
                <a:gd name="T41" fmla="*/ 159120 h 635"/>
                <a:gd name="T42" fmla="*/ 206966 w 634"/>
                <a:gd name="T43" fmla="*/ 159120 h 635"/>
                <a:gd name="T44" fmla="*/ 116824 w 634"/>
                <a:gd name="T45" fmla="*/ 212040 h 635"/>
                <a:gd name="T46" fmla="*/ 15865 w 634"/>
                <a:gd name="T47" fmla="*/ 127440 h 635"/>
                <a:gd name="T48" fmla="*/ 5409 w 634"/>
                <a:gd name="T49" fmla="*/ 127440 h 635"/>
                <a:gd name="T50" fmla="*/ 116824 w 634"/>
                <a:gd name="T51" fmla="*/ 228240 h 635"/>
                <a:gd name="T52" fmla="*/ 212374 w 634"/>
                <a:gd name="T53" fmla="*/ 169920 h 635"/>
                <a:gd name="T54" fmla="*/ 212374 w 634"/>
                <a:gd name="T55" fmla="*/ 222840 h 635"/>
                <a:gd name="T56" fmla="*/ 223191 w 634"/>
                <a:gd name="T57" fmla="*/ 228240 h 635"/>
                <a:gd name="T58" fmla="*/ 228239 w 634"/>
                <a:gd name="T59" fmla="*/ 222840 h 635"/>
                <a:gd name="T60" fmla="*/ 228239 w 634"/>
                <a:gd name="T61" fmla="*/ 148680 h 635"/>
                <a:gd name="T62" fmla="*/ 223191 w 634"/>
                <a:gd name="T63" fmla="*/ 14328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1828800" fontAlgn="base">
                <a:spcBef>
                  <a:spcPct val="0"/>
                </a:spcBef>
                <a:spcAft>
                  <a:spcPct val="0"/>
                </a:spcAft>
              </a:pPr>
              <a:endParaRPr lang="nl-NL" b="1" kern="0" dirty="0">
                <a:solidFill>
                  <a:prstClr val="black"/>
                </a:solidFill>
                <a:ea typeface="MS PGothic" panose="020B0600070205080204" pitchFamily="34" charset="-128"/>
              </a:endParaRPr>
            </a:p>
          </p:txBody>
        </p:sp>
      </p:grpSp>
      <p:grpSp>
        <p:nvGrpSpPr>
          <p:cNvPr id="15" name="Groep 14">
            <a:extLst>
              <a:ext uri="{FF2B5EF4-FFF2-40B4-BE49-F238E27FC236}">
                <a16:creationId xmlns:a16="http://schemas.microsoft.com/office/drawing/2014/main" id="{B934B90E-6CCB-445F-9393-DAD243C05ED3}"/>
              </a:ext>
            </a:extLst>
          </p:cNvPr>
          <p:cNvGrpSpPr>
            <a:grpSpLocks noChangeAspect="1"/>
          </p:cNvGrpSpPr>
          <p:nvPr/>
        </p:nvGrpSpPr>
        <p:grpSpPr>
          <a:xfrm>
            <a:off x="4315194" y="2074738"/>
            <a:ext cx="293102" cy="293102"/>
            <a:chOff x="16405463" y="5167174"/>
            <a:chExt cx="3382403" cy="3383280"/>
          </a:xfrm>
          <a:solidFill>
            <a:srgbClr val="729452"/>
          </a:solidFill>
        </p:grpSpPr>
        <p:sp>
          <p:nvSpPr>
            <p:cNvPr id="16" name="Oval 11">
              <a:extLst>
                <a:ext uri="{FF2B5EF4-FFF2-40B4-BE49-F238E27FC236}">
                  <a16:creationId xmlns:a16="http://schemas.microsoft.com/office/drawing/2014/main" id="{E09E62F3-C656-4BFE-84EC-B7667DB5BD89}"/>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17" name="Group 36">
              <a:extLst>
                <a:ext uri="{FF2B5EF4-FFF2-40B4-BE49-F238E27FC236}">
                  <a16:creationId xmlns:a16="http://schemas.microsoft.com/office/drawing/2014/main" id="{69D6FA23-F03F-4C2A-B972-89014E26D240}"/>
                </a:ext>
              </a:extLst>
            </p:cNvPr>
            <p:cNvGrpSpPr/>
            <p:nvPr/>
          </p:nvGrpSpPr>
          <p:grpSpPr>
            <a:xfrm>
              <a:off x="17375646" y="5946552"/>
              <a:ext cx="1524627" cy="1525684"/>
              <a:chOff x="-1587" y="-3175"/>
              <a:chExt cx="3670300" cy="3671888"/>
            </a:xfrm>
            <a:grpFill/>
          </p:grpSpPr>
          <p:sp>
            <p:nvSpPr>
              <p:cNvPr id="18" name="Freeform 24">
                <a:extLst>
                  <a:ext uri="{FF2B5EF4-FFF2-40B4-BE49-F238E27FC236}">
                    <a16:creationId xmlns:a16="http://schemas.microsoft.com/office/drawing/2014/main" id="{1AD263CE-1DC6-4A5E-85DD-4FA3AEB890A4}"/>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9" name="Freeform 25">
                <a:extLst>
                  <a:ext uri="{FF2B5EF4-FFF2-40B4-BE49-F238E27FC236}">
                    <a16:creationId xmlns:a16="http://schemas.microsoft.com/office/drawing/2014/main" id="{76737E94-4A82-4B42-A62D-3427CC4FB3C9}"/>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20" name="Groep 19">
            <a:extLst>
              <a:ext uri="{FF2B5EF4-FFF2-40B4-BE49-F238E27FC236}">
                <a16:creationId xmlns:a16="http://schemas.microsoft.com/office/drawing/2014/main" id="{48A52F96-2B02-4917-A996-1C57284E7981}"/>
              </a:ext>
            </a:extLst>
          </p:cNvPr>
          <p:cNvGrpSpPr>
            <a:grpSpLocks noChangeAspect="1"/>
          </p:cNvGrpSpPr>
          <p:nvPr/>
        </p:nvGrpSpPr>
        <p:grpSpPr>
          <a:xfrm>
            <a:off x="4333311" y="4840429"/>
            <a:ext cx="293102" cy="293102"/>
            <a:chOff x="16405463" y="5167174"/>
            <a:chExt cx="3382403" cy="3383280"/>
          </a:xfrm>
          <a:solidFill>
            <a:srgbClr val="729452"/>
          </a:solidFill>
        </p:grpSpPr>
        <p:sp>
          <p:nvSpPr>
            <p:cNvPr id="21" name="Oval 11">
              <a:extLst>
                <a:ext uri="{FF2B5EF4-FFF2-40B4-BE49-F238E27FC236}">
                  <a16:creationId xmlns:a16="http://schemas.microsoft.com/office/drawing/2014/main" id="{813FDF60-FD0C-4424-9BE9-7C4B824D6A61}"/>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22" name="Group 36">
              <a:extLst>
                <a:ext uri="{FF2B5EF4-FFF2-40B4-BE49-F238E27FC236}">
                  <a16:creationId xmlns:a16="http://schemas.microsoft.com/office/drawing/2014/main" id="{E16997F1-40CB-45A4-86AD-C41A8A5986C8}"/>
                </a:ext>
              </a:extLst>
            </p:cNvPr>
            <p:cNvGrpSpPr/>
            <p:nvPr/>
          </p:nvGrpSpPr>
          <p:grpSpPr>
            <a:xfrm>
              <a:off x="17375646" y="5946552"/>
              <a:ext cx="1524627" cy="1525684"/>
              <a:chOff x="-1587" y="-3175"/>
              <a:chExt cx="3670300" cy="3671888"/>
            </a:xfrm>
            <a:grpFill/>
          </p:grpSpPr>
          <p:sp>
            <p:nvSpPr>
              <p:cNvPr id="23" name="Freeform 24">
                <a:extLst>
                  <a:ext uri="{FF2B5EF4-FFF2-40B4-BE49-F238E27FC236}">
                    <a16:creationId xmlns:a16="http://schemas.microsoft.com/office/drawing/2014/main" id="{16241E4B-AEBD-4AA0-9412-5E70749A565B}"/>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24" name="Freeform 25">
                <a:extLst>
                  <a:ext uri="{FF2B5EF4-FFF2-40B4-BE49-F238E27FC236}">
                    <a16:creationId xmlns:a16="http://schemas.microsoft.com/office/drawing/2014/main" id="{D42D3656-7F3D-4A81-A1A2-D8F049A4A12F}"/>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25" name="Groep 24">
            <a:extLst>
              <a:ext uri="{FF2B5EF4-FFF2-40B4-BE49-F238E27FC236}">
                <a16:creationId xmlns:a16="http://schemas.microsoft.com/office/drawing/2014/main" id="{2C3714E2-0F6B-4130-A36C-80D72CAB7F88}"/>
              </a:ext>
            </a:extLst>
          </p:cNvPr>
          <p:cNvGrpSpPr>
            <a:grpSpLocks noChangeAspect="1"/>
          </p:cNvGrpSpPr>
          <p:nvPr/>
        </p:nvGrpSpPr>
        <p:grpSpPr>
          <a:xfrm>
            <a:off x="4328227" y="4071724"/>
            <a:ext cx="293102" cy="293102"/>
            <a:chOff x="16405463" y="5167174"/>
            <a:chExt cx="3382403" cy="3383280"/>
          </a:xfrm>
          <a:solidFill>
            <a:srgbClr val="729452"/>
          </a:solidFill>
        </p:grpSpPr>
        <p:sp>
          <p:nvSpPr>
            <p:cNvPr id="26" name="Oval 11">
              <a:extLst>
                <a:ext uri="{FF2B5EF4-FFF2-40B4-BE49-F238E27FC236}">
                  <a16:creationId xmlns:a16="http://schemas.microsoft.com/office/drawing/2014/main" id="{93766D37-4BF1-4543-B633-CC2B8F32C4A9}"/>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27" name="Group 36">
              <a:extLst>
                <a:ext uri="{FF2B5EF4-FFF2-40B4-BE49-F238E27FC236}">
                  <a16:creationId xmlns:a16="http://schemas.microsoft.com/office/drawing/2014/main" id="{BEDAC98D-F6DA-4DF3-B1EE-072BB03EE78B}"/>
                </a:ext>
              </a:extLst>
            </p:cNvPr>
            <p:cNvGrpSpPr/>
            <p:nvPr/>
          </p:nvGrpSpPr>
          <p:grpSpPr>
            <a:xfrm>
              <a:off x="17375646" y="5946552"/>
              <a:ext cx="1524627" cy="1525684"/>
              <a:chOff x="-1587" y="-3175"/>
              <a:chExt cx="3670300" cy="3671888"/>
            </a:xfrm>
            <a:grpFill/>
          </p:grpSpPr>
          <p:sp>
            <p:nvSpPr>
              <p:cNvPr id="28" name="Freeform 24">
                <a:extLst>
                  <a:ext uri="{FF2B5EF4-FFF2-40B4-BE49-F238E27FC236}">
                    <a16:creationId xmlns:a16="http://schemas.microsoft.com/office/drawing/2014/main" id="{6C7DA13D-5D0A-492B-9884-CCBD479C7902}"/>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29" name="Freeform 25">
                <a:extLst>
                  <a:ext uri="{FF2B5EF4-FFF2-40B4-BE49-F238E27FC236}">
                    <a16:creationId xmlns:a16="http://schemas.microsoft.com/office/drawing/2014/main" id="{C1768356-6FB4-4FC4-A3D3-CC48AD40551F}"/>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30" name="Groep 29">
            <a:extLst>
              <a:ext uri="{FF2B5EF4-FFF2-40B4-BE49-F238E27FC236}">
                <a16:creationId xmlns:a16="http://schemas.microsoft.com/office/drawing/2014/main" id="{78E9BB6C-456F-4F62-92B9-189745F67472}"/>
              </a:ext>
            </a:extLst>
          </p:cNvPr>
          <p:cNvGrpSpPr>
            <a:grpSpLocks noChangeAspect="1"/>
          </p:cNvGrpSpPr>
          <p:nvPr/>
        </p:nvGrpSpPr>
        <p:grpSpPr>
          <a:xfrm>
            <a:off x="4316339" y="4453918"/>
            <a:ext cx="293102" cy="293102"/>
            <a:chOff x="16405463" y="5167174"/>
            <a:chExt cx="3382403" cy="3383280"/>
          </a:xfrm>
          <a:solidFill>
            <a:srgbClr val="729452"/>
          </a:solidFill>
        </p:grpSpPr>
        <p:sp>
          <p:nvSpPr>
            <p:cNvPr id="31" name="Oval 11">
              <a:extLst>
                <a:ext uri="{FF2B5EF4-FFF2-40B4-BE49-F238E27FC236}">
                  <a16:creationId xmlns:a16="http://schemas.microsoft.com/office/drawing/2014/main" id="{5B6F3270-E60C-4FAD-A7E7-AAA096F02481}"/>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32" name="Group 36">
              <a:extLst>
                <a:ext uri="{FF2B5EF4-FFF2-40B4-BE49-F238E27FC236}">
                  <a16:creationId xmlns:a16="http://schemas.microsoft.com/office/drawing/2014/main" id="{36A7EFA1-6247-4FE0-927D-5FBEDF4D0F9E}"/>
                </a:ext>
              </a:extLst>
            </p:cNvPr>
            <p:cNvGrpSpPr/>
            <p:nvPr/>
          </p:nvGrpSpPr>
          <p:grpSpPr>
            <a:xfrm>
              <a:off x="17375646" y="5946552"/>
              <a:ext cx="1524627" cy="1525684"/>
              <a:chOff x="-1587" y="-3175"/>
              <a:chExt cx="3670300" cy="3671888"/>
            </a:xfrm>
            <a:grpFill/>
          </p:grpSpPr>
          <p:sp>
            <p:nvSpPr>
              <p:cNvPr id="33" name="Freeform 24">
                <a:extLst>
                  <a:ext uri="{FF2B5EF4-FFF2-40B4-BE49-F238E27FC236}">
                    <a16:creationId xmlns:a16="http://schemas.microsoft.com/office/drawing/2014/main" id="{7D2859E3-74D4-494E-B006-ECF3A3FAD8FB}"/>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34" name="Freeform 25">
                <a:extLst>
                  <a:ext uri="{FF2B5EF4-FFF2-40B4-BE49-F238E27FC236}">
                    <a16:creationId xmlns:a16="http://schemas.microsoft.com/office/drawing/2014/main" id="{E91EB301-9E22-413E-AB7F-1E76404EE5CD}"/>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35" name="Groep 34">
            <a:extLst>
              <a:ext uri="{FF2B5EF4-FFF2-40B4-BE49-F238E27FC236}">
                <a16:creationId xmlns:a16="http://schemas.microsoft.com/office/drawing/2014/main" id="{417A8E50-26C2-4634-8195-08ACA48E31B0}"/>
              </a:ext>
            </a:extLst>
          </p:cNvPr>
          <p:cNvGrpSpPr>
            <a:grpSpLocks noChangeAspect="1"/>
          </p:cNvGrpSpPr>
          <p:nvPr/>
        </p:nvGrpSpPr>
        <p:grpSpPr>
          <a:xfrm>
            <a:off x="4328227" y="5240680"/>
            <a:ext cx="293102" cy="293102"/>
            <a:chOff x="16405463" y="5167174"/>
            <a:chExt cx="3382403" cy="3383280"/>
          </a:xfrm>
          <a:solidFill>
            <a:srgbClr val="729452"/>
          </a:solidFill>
        </p:grpSpPr>
        <p:sp>
          <p:nvSpPr>
            <p:cNvPr id="36" name="Oval 11">
              <a:extLst>
                <a:ext uri="{FF2B5EF4-FFF2-40B4-BE49-F238E27FC236}">
                  <a16:creationId xmlns:a16="http://schemas.microsoft.com/office/drawing/2014/main" id="{2C0D3F10-E32F-4864-8201-34E4E91CF19F}"/>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37" name="Group 36">
              <a:extLst>
                <a:ext uri="{FF2B5EF4-FFF2-40B4-BE49-F238E27FC236}">
                  <a16:creationId xmlns:a16="http://schemas.microsoft.com/office/drawing/2014/main" id="{F15655AD-1588-465A-8A10-0541C86D3B77}"/>
                </a:ext>
              </a:extLst>
            </p:cNvPr>
            <p:cNvGrpSpPr/>
            <p:nvPr/>
          </p:nvGrpSpPr>
          <p:grpSpPr>
            <a:xfrm>
              <a:off x="17375646" y="5946552"/>
              <a:ext cx="1524627" cy="1525684"/>
              <a:chOff x="-1587" y="-3175"/>
              <a:chExt cx="3670300" cy="3671888"/>
            </a:xfrm>
            <a:grpFill/>
          </p:grpSpPr>
          <p:sp>
            <p:nvSpPr>
              <p:cNvPr id="38" name="Freeform 24">
                <a:extLst>
                  <a:ext uri="{FF2B5EF4-FFF2-40B4-BE49-F238E27FC236}">
                    <a16:creationId xmlns:a16="http://schemas.microsoft.com/office/drawing/2014/main" id="{FB5D7EE3-E2EF-4882-80C3-0D8E37B93D34}"/>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39" name="Freeform 25">
                <a:extLst>
                  <a:ext uri="{FF2B5EF4-FFF2-40B4-BE49-F238E27FC236}">
                    <a16:creationId xmlns:a16="http://schemas.microsoft.com/office/drawing/2014/main" id="{74C5AC4A-D5C2-478E-AF74-8121933404B0}"/>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sp>
        <p:nvSpPr>
          <p:cNvPr id="40" name="Tekstvak 39">
            <a:extLst>
              <a:ext uri="{FF2B5EF4-FFF2-40B4-BE49-F238E27FC236}">
                <a16:creationId xmlns:a16="http://schemas.microsoft.com/office/drawing/2014/main" id="{1E5F5484-52CA-4AE5-A8C5-E70BA81E42D7}"/>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3</a:t>
            </a:r>
          </a:p>
        </p:txBody>
      </p:sp>
    </p:spTree>
    <p:extLst>
      <p:ext uri="{BB962C8B-B14F-4D97-AF65-F5344CB8AC3E}">
        <p14:creationId xmlns:p14="http://schemas.microsoft.com/office/powerpoint/2010/main" val="201164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956E490-6C20-4749-ADF0-7FB581A51565}"/>
              </a:ext>
            </a:extLst>
          </p:cNvPr>
          <p:cNvSpPr>
            <a:spLocks noGrp="1"/>
          </p:cNvSpPr>
          <p:nvPr>
            <p:ph type="body" sz="quarter" idx="17"/>
          </p:nvPr>
        </p:nvSpPr>
        <p:spPr/>
        <p:txBody>
          <a:bodyPr/>
          <a:lstStyle/>
          <a:p>
            <a:r>
              <a:rPr lang="nl-NL" dirty="0"/>
              <a:t>Algemene voortgang</a:t>
            </a:r>
          </a:p>
        </p:txBody>
      </p:sp>
      <p:graphicFrame>
        <p:nvGraphicFramePr>
          <p:cNvPr id="7" name="Tijdelijke aanduiding voor inhoud 4">
            <a:extLst>
              <a:ext uri="{FF2B5EF4-FFF2-40B4-BE49-F238E27FC236}">
                <a16:creationId xmlns:a16="http://schemas.microsoft.com/office/drawing/2014/main" id="{2F19CC15-B364-4488-9309-2F2B226F42BA}"/>
              </a:ext>
            </a:extLst>
          </p:cNvPr>
          <p:cNvGraphicFramePr>
            <a:graphicFrameLocks/>
          </p:cNvGraphicFramePr>
          <p:nvPr>
            <p:extLst>
              <p:ext uri="{D42A27DB-BD31-4B8C-83A1-F6EECF244321}">
                <p14:modId xmlns:p14="http://schemas.microsoft.com/office/powerpoint/2010/main" val="1394982824"/>
              </p:ext>
            </p:extLst>
          </p:nvPr>
        </p:nvGraphicFramePr>
        <p:xfrm>
          <a:off x="1087055" y="2153380"/>
          <a:ext cx="10266745" cy="3695316"/>
        </p:xfrm>
        <a:graphic>
          <a:graphicData uri="http://schemas.openxmlformats.org/drawingml/2006/table">
            <a:tbl>
              <a:tblPr firstRow="1" bandRow="1">
                <a:tableStyleId>{93296810-A885-4BE3-A3E7-6D5BEEA58F35}</a:tableStyleId>
              </a:tblPr>
              <a:tblGrid>
                <a:gridCol w="1147202">
                  <a:extLst>
                    <a:ext uri="{9D8B030D-6E8A-4147-A177-3AD203B41FA5}">
                      <a16:colId xmlns:a16="http://schemas.microsoft.com/office/drawing/2014/main" val="1032306165"/>
                    </a:ext>
                  </a:extLst>
                </a:gridCol>
                <a:gridCol w="4508771">
                  <a:extLst>
                    <a:ext uri="{9D8B030D-6E8A-4147-A177-3AD203B41FA5}">
                      <a16:colId xmlns:a16="http://schemas.microsoft.com/office/drawing/2014/main" val="3767666380"/>
                    </a:ext>
                  </a:extLst>
                </a:gridCol>
                <a:gridCol w="2397557">
                  <a:extLst>
                    <a:ext uri="{9D8B030D-6E8A-4147-A177-3AD203B41FA5}">
                      <a16:colId xmlns:a16="http://schemas.microsoft.com/office/drawing/2014/main" val="3145370027"/>
                    </a:ext>
                  </a:extLst>
                </a:gridCol>
                <a:gridCol w="1354853">
                  <a:extLst>
                    <a:ext uri="{9D8B030D-6E8A-4147-A177-3AD203B41FA5}">
                      <a16:colId xmlns:a16="http://schemas.microsoft.com/office/drawing/2014/main" val="3217607972"/>
                    </a:ext>
                  </a:extLst>
                </a:gridCol>
                <a:gridCol w="858362">
                  <a:extLst>
                    <a:ext uri="{9D8B030D-6E8A-4147-A177-3AD203B41FA5}">
                      <a16:colId xmlns:a16="http://schemas.microsoft.com/office/drawing/2014/main" val="2593601043"/>
                    </a:ext>
                  </a:extLst>
                </a:gridCol>
              </a:tblGrid>
              <a:tr h="281638">
                <a:tc>
                  <a:txBody>
                    <a:bodyPr/>
                    <a:lstStyle/>
                    <a:p>
                      <a:r>
                        <a:rPr lang="nl-NL" sz="1200" dirty="0">
                          <a:latin typeface="Avenir Book"/>
                        </a:rPr>
                        <a:t>Onderdeel</a:t>
                      </a:r>
                    </a:p>
                  </a:txBody>
                  <a:tcPr>
                    <a:solidFill>
                      <a:srgbClr val="002060"/>
                    </a:solidFill>
                  </a:tcPr>
                </a:tc>
                <a:tc>
                  <a:txBody>
                    <a:bodyPr/>
                    <a:lstStyle/>
                    <a:p>
                      <a:r>
                        <a:rPr lang="nl-NL" sz="1200" dirty="0">
                          <a:latin typeface="Avenir Book"/>
                        </a:rPr>
                        <a:t>Uitgevoerde activiteiten</a:t>
                      </a:r>
                    </a:p>
                  </a:txBody>
                  <a:tcPr>
                    <a:solidFill>
                      <a:srgbClr val="002060"/>
                    </a:solidFill>
                  </a:tcPr>
                </a:tc>
                <a:tc>
                  <a:txBody>
                    <a:bodyPr/>
                    <a:lstStyle/>
                    <a:p>
                      <a:r>
                        <a:rPr lang="nl-NL" sz="1200" dirty="0">
                          <a:latin typeface="Avenir Book"/>
                        </a:rPr>
                        <a:t>Gerealiseerde mijlpalen</a:t>
                      </a:r>
                    </a:p>
                  </a:txBody>
                  <a:tcPr>
                    <a:solidFill>
                      <a:srgbClr val="002060"/>
                    </a:solidFill>
                  </a:tcPr>
                </a:tc>
                <a:tc>
                  <a:txBody>
                    <a:bodyPr/>
                    <a:lstStyle/>
                    <a:p>
                      <a:r>
                        <a:rPr lang="nl-NL" sz="1200" dirty="0">
                          <a:latin typeface="Avenir Book"/>
                        </a:rPr>
                        <a:t>Toelichting</a:t>
                      </a:r>
                    </a:p>
                  </a:txBody>
                  <a:tcPr>
                    <a:solidFill>
                      <a:srgbClr val="002060"/>
                    </a:solidFill>
                  </a:tcPr>
                </a:tc>
                <a:tc>
                  <a:txBody>
                    <a:bodyPr/>
                    <a:lstStyle/>
                    <a:p>
                      <a:r>
                        <a:rPr lang="nl-NL" sz="1200" dirty="0">
                          <a:latin typeface="Avenir Book"/>
                        </a:rPr>
                        <a:t>Voortgang</a:t>
                      </a:r>
                    </a:p>
                  </a:txBody>
                  <a:tcPr>
                    <a:solidFill>
                      <a:srgbClr val="002060"/>
                    </a:solidFill>
                  </a:tcPr>
                </a:tc>
                <a:extLst>
                  <a:ext uri="{0D108BD9-81ED-4DB2-BD59-A6C34878D82A}">
                    <a16:rowId xmlns:a16="http://schemas.microsoft.com/office/drawing/2014/main" val="322595574"/>
                  </a:ext>
                </a:extLst>
              </a:tr>
              <a:tr h="1626628">
                <a:tc>
                  <a:txBody>
                    <a:bodyPr/>
                    <a:lstStyle/>
                    <a:p>
                      <a:r>
                        <a:rPr lang="nl-NL" sz="1200" b="1" kern="1200" dirty="0">
                          <a:solidFill>
                            <a:srgbClr val="012145"/>
                          </a:solidFill>
                          <a:latin typeface="Avenir Book" charset="0"/>
                          <a:ea typeface="+mn-ea"/>
                          <a:cs typeface="+mn-cs"/>
                        </a:rPr>
                        <a:t>Programma- management</a:t>
                      </a:r>
                    </a:p>
                  </a:txBody>
                  <a:tcPr>
                    <a:solidFill>
                      <a:srgbClr val="002060">
                        <a:alpha val="20000"/>
                      </a:srgbClr>
                    </a:solidFill>
                  </a:tcPr>
                </a:tc>
                <a:tc>
                  <a:txBody>
                    <a:bodyPr/>
                    <a:lstStyle/>
                    <a:p>
                      <a:pPr marL="285750" lvl="0" indent="-285750">
                        <a:buFontTx/>
                        <a:buChar char="-"/>
                      </a:pPr>
                      <a:r>
                        <a:rPr lang="nl-NL" sz="1200" kern="1200" dirty="0" err="1">
                          <a:solidFill>
                            <a:schemeClr val="dk1"/>
                          </a:solidFill>
                          <a:effectLst/>
                          <a:latin typeface="Avenir Book"/>
                          <a:ea typeface="+mn-ea"/>
                          <a:cs typeface="+mn-cs"/>
                        </a:rPr>
                        <a:t>Governance</a:t>
                      </a:r>
                      <a:r>
                        <a:rPr lang="nl-NL" sz="1200" kern="1200" dirty="0">
                          <a:solidFill>
                            <a:schemeClr val="dk1"/>
                          </a:solidFill>
                          <a:effectLst/>
                          <a:latin typeface="Avenir Book"/>
                          <a:ea typeface="+mn-ea"/>
                          <a:cs typeface="+mn-cs"/>
                        </a:rPr>
                        <a:t> op de Regio Deal, inclusief kassiersfunctie gereed</a:t>
                      </a:r>
                    </a:p>
                    <a:p>
                      <a:pPr marL="285750" lvl="0" indent="-285750">
                        <a:buFontTx/>
                        <a:buChar char="-"/>
                      </a:pPr>
                      <a:r>
                        <a:rPr lang="nl-NL" sz="1200" kern="1200" dirty="0">
                          <a:solidFill>
                            <a:schemeClr val="dk1"/>
                          </a:solidFill>
                          <a:effectLst/>
                          <a:latin typeface="Avenir Book"/>
                          <a:ea typeface="+mn-ea"/>
                          <a:cs typeface="+mn-cs"/>
                        </a:rPr>
                        <a:t>Manager Regio Deal aangesteld (juli 2020)</a:t>
                      </a:r>
                    </a:p>
                    <a:p>
                      <a:pPr marL="285750" lvl="0" indent="-285750">
                        <a:buFontTx/>
                        <a:buChar char="-"/>
                      </a:pPr>
                      <a:r>
                        <a:rPr lang="nl-NL" sz="1200" kern="1200" dirty="0">
                          <a:solidFill>
                            <a:schemeClr val="dk1"/>
                          </a:solidFill>
                          <a:effectLst/>
                          <a:latin typeface="Avenir Book"/>
                          <a:ea typeface="+mn-ea"/>
                          <a:cs typeface="+mn-cs"/>
                        </a:rPr>
                        <a:t>Staatssteun kwesties opgelost (juli-augustus 2020)</a:t>
                      </a:r>
                    </a:p>
                    <a:p>
                      <a:pPr marL="285750" lvl="0" indent="-285750">
                        <a:buFontTx/>
                        <a:buChar char="-"/>
                      </a:pPr>
                      <a:r>
                        <a:rPr lang="nl-NL" sz="1200" kern="1200" dirty="0">
                          <a:solidFill>
                            <a:schemeClr val="dk1"/>
                          </a:solidFill>
                          <a:effectLst/>
                          <a:latin typeface="Avenir Book"/>
                          <a:ea typeface="+mn-ea"/>
                          <a:cs typeface="+mn-cs"/>
                        </a:rPr>
                        <a:t>Doorlooptijd RD aangepast</a:t>
                      </a:r>
                    </a:p>
                    <a:p>
                      <a:pPr marL="285750" lvl="0" indent="-285750">
                        <a:buFontTx/>
                        <a:buChar char="-"/>
                      </a:pPr>
                      <a:r>
                        <a:rPr lang="nl-NL" sz="1200" kern="1200" dirty="0">
                          <a:solidFill>
                            <a:schemeClr val="dk1"/>
                          </a:solidFill>
                          <a:effectLst/>
                          <a:latin typeface="Avenir Book"/>
                          <a:ea typeface="+mn-ea"/>
                          <a:cs typeface="+mn-cs"/>
                        </a:rPr>
                        <a:t>Subsidieregelingen per spoor opgesteld</a:t>
                      </a:r>
                    </a:p>
                    <a:p>
                      <a:pPr marL="285750" lvl="0" indent="-285750">
                        <a:buFontTx/>
                        <a:buChar char="-"/>
                      </a:pPr>
                      <a:r>
                        <a:rPr lang="nl-NL" sz="1200" kern="1200" dirty="0">
                          <a:solidFill>
                            <a:schemeClr val="dk1"/>
                          </a:solidFill>
                          <a:effectLst/>
                          <a:latin typeface="Avenir Book"/>
                          <a:ea typeface="+mn-ea"/>
                          <a:cs typeface="+mn-cs"/>
                        </a:rPr>
                        <a:t>Communicatieadviseur aangesteld en communicatie geïntensiveerd: strategie, contentkalender, werkgroep, bijdrage aan Kracht van de Regio</a:t>
                      </a:r>
                    </a:p>
                    <a:p>
                      <a:pPr marL="285750" lvl="0" indent="-285750">
                        <a:buFontTx/>
                        <a:buChar char="-"/>
                      </a:pPr>
                      <a:r>
                        <a:rPr lang="nl-NL" sz="1200" kern="1200" dirty="0">
                          <a:solidFill>
                            <a:schemeClr val="dk1"/>
                          </a:solidFill>
                          <a:effectLst/>
                          <a:latin typeface="Avenir Book"/>
                          <a:ea typeface="+mn-ea"/>
                          <a:cs typeface="+mn-cs"/>
                        </a:rPr>
                        <a:t>Programmamanagement ingericht met reguliere afstemming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dk1"/>
                          </a:solidFill>
                          <a:effectLst/>
                          <a:latin typeface="Avenir Book"/>
                          <a:ea typeface="+mn-ea"/>
                          <a:cs typeface="+mn-cs"/>
                        </a:rPr>
                        <a:t>Koppelkansen op verschillende niveaus in beeld gebracht</a:t>
                      </a:r>
                    </a:p>
                  </a:txBody>
                  <a:tcPr>
                    <a:solidFill>
                      <a:srgbClr val="002060">
                        <a:alpha val="20000"/>
                      </a:srgbClr>
                    </a:solidFill>
                  </a:tcPr>
                </a:tc>
                <a:tc>
                  <a:txBody>
                    <a:bodyPr/>
                    <a:lstStyle/>
                    <a:p>
                      <a:pPr marL="285750" lvl="0" indent="-285750">
                        <a:buFont typeface="Arial" panose="020B0604020202020204" pitchFamily="34" charset="0"/>
                        <a:buChar char="•"/>
                      </a:pPr>
                      <a:r>
                        <a:rPr lang="nl-NL" sz="1200" kern="1200" dirty="0">
                          <a:solidFill>
                            <a:schemeClr val="dk1"/>
                          </a:solidFill>
                          <a:effectLst/>
                          <a:latin typeface="Avenir Book"/>
                          <a:ea typeface="+mn-ea"/>
                          <a:cs typeface="+mn-cs"/>
                        </a:rPr>
                        <a:t>Samenwerkingsovereenkomst (SOK) getekend (mei 2020)</a:t>
                      </a:r>
                    </a:p>
                    <a:p>
                      <a:pPr marL="285750" lvl="0" indent="-285750">
                        <a:buFont typeface="Arial" panose="020B0604020202020204" pitchFamily="34" charset="0"/>
                        <a:buChar char="•"/>
                      </a:pPr>
                      <a:r>
                        <a:rPr lang="nl-NL" sz="1200" kern="1200" dirty="0">
                          <a:solidFill>
                            <a:schemeClr val="dk1"/>
                          </a:solidFill>
                          <a:effectLst/>
                          <a:latin typeface="Avenir Book"/>
                          <a:ea typeface="+mn-ea"/>
                          <a:cs typeface="+mn-cs"/>
                        </a:rPr>
                        <a:t>Addendum op RD voor aanpassing einddatum RD naar 31-08-2024</a:t>
                      </a:r>
                    </a:p>
                    <a:p>
                      <a:pPr marL="285750" lvl="0" indent="-285750">
                        <a:buFont typeface="Arial" panose="020B0604020202020204" pitchFamily="34" charset="0"/>
                        <a:buChar char="•"/>
                      </a:pPr>
                      <a:r>
                        <a:rPr lang="nl-NL" sz="1200" kern="1200" dirty="0">
                          <a:solidFill>
                            <a:schemeClr val="dk1"/>
                          </a:solidFill>
                          <a:effectLst/>
                          <a:latin typeface="Avenir Book"/>
                          <a:ea typeface="+mn-ea"/>
                          <a:cs typeface="+mn-cs"/>
                        </a:rPr>
                        <a:t>Subsidiebeschikkingen afgegeven door kassier (aug-sep 2020)</a:t>
                      </a:r>
                    </a:p>
                    <a:p>
                      <a:pPr marL="285750" lvl="0" indent="-285750">
                        <a:buFont typeface="Arial" panose="020B0604020202020204" pitchFamily="34" charset="0"/>
                        <a:buChar char="•"/>
                      </a:pPr>
                      <a:r>
                        <a:rPr lang="nl-NL" sz="1200" kern="1200" dirty="0">
                          <a:solidFill>
                            <a:schemeClr val="dk1"/>
                          </a:solidFill>
                          <a:effectLst/>
                          <a:latin typeface="Avenir Book"/>
                          <a:ea typeface="+mn-ea"/>
                          <a:cs typeface="+mn-cs"/>
                        </a:rPr>
                        <a:t>Consortium </a:t>
                      </a:r>
                      <a:r>
                        <a:rPr lang="nl-NL" sz="1200" kern="1200" dirty="0" err="1">
                          <a:solidFill>
                            <a:schemeClr val="dk1"/>
                          </a:solidFill>
                          <a:effectLst/>
                          <a:latin typeface="Avenir Book"/>
                          <a:ea typeface="+mn-ea"/>
                          <a:cs typeface="+mn-cs"/>
                        </a:rPr>
                        <a:t>Agreements</a:t>
                      </a:r>
                      <a:r>
                        <a:rPr lang="nl-NL" sz="1200" kern="1200" dirty="0">
                          <a:solidFill>
                            <a:schemeClr val="dk1"/>
                          </a:solidFill>
                          <a:effectLst/>
                          <a:latin typeface="Avenir Book"/>
                          <a:ea typeface="+mn-ea"/>
                          <a:cs typeface="+mn-cs"/>
                        </a:rPr>
                        <a:t> spoor 1 en 2</a:t>
                      </a:r>
                    </a:p>
                  </a:txBody>
                  <a:tcPr>
                    <a:solidFill>
                      <a:srgbClr val="002060">
                        <a:alpha val="20000"/>
                      </a:srgbClr>
                    </a:solidFill>
                  </a:tcPr>
                </a:tc>
                <a:tc>
                  <a:txBody>
                    <a:bodyPr/>
                    <a:lstStyle/>
                    <a:p>
                      <a:pPr marL="0" algn="l" defTabSz="914400" rtl="0" eaLnBrk="1" latinLnBrk="0" hangingPunct="1"/>
                      <a:r>
                        <a:rPr lang="nl-NL" sz="1200" kern="1200" dirty="0" err="1">
                          <a:solidFill>
                            <a:schemeClr val="tx1"/>
                          </a:solidFill>
                          <a:latin typeface="Avenir Book"/>
                          <a:ea typeface="+mn-ea"/>
                          <a:cs typeface="+mn-cs"/>
                        </a:rPr>
                        <a:t>Governance</a:t>
                      </a:r>
                      <a:r>
                        <a:rPr lang="nl-NL" sz="1200" kern="1200" dirty="0">
                          <a:solidFill>
                            <a:schemeClr val="tx1"/>
                          </a:solidFill>
                          <a:latin typeface="Avenir Book"/>
                          <a:ea typeface="+mn-ea"/>
                          <a:cs typeface="+mn-cs"/>
                        </a:rPr>
                        <a:t> op hoofdlijnen op orde: met beschikking van subsidies kunnen sporen daadwerkelijk aan de slag: uitvoering uit de startblokken</a:t>
                      </a:r>
                    </a:p>
                  </a:txBody>
                  <a:tcPr>
                    <a:solidFill>
                      <a:srgbClr val="002060">
                        <a:alpha val="20000"/>
                      </a:srgbClr>
                    </a:solidFill>
                  </a:tcPr>
                </a:tc>
                <a:tc>
                  <a:txBody>
                    <a:bodyPr/>
                    <a:lstStyle/>
                    <a:p>
                      <a:pPr marL="0" algn="l" defTabSz="914400" rtl="0" eaLnBrk="1" latinLnBrk="0" hangingPunct="1"/>
                      <a:endParaRPr lang="nl-NL" sz="1000" kern="1200" dirty="0">
                        <a:solidFill>
                          <a:srgbClr val="012145"/>
                        </a:solidFill>
                        <a:latin typeface="Avenir Book" charset="0"/>
                        <a:ea typeface="+mn-ea"/>
                        <a:cs typeface="+mn-cs"/>
                      </a:endParaRPr>
                    </a:p>
                  </a:txBody>
                  <a:tcPr>
                    <a:solidFill>
                      <a:srgbClr val="002060">
                        <a:alpha val="20000"/>
                      </a:srgbClr>
                    </a:solidFill>
                  </a:tcPr>
                </a:tc>
                <a:extLst>
                  <a:ext uri="{0D108BD9-81ED-4DB2-BD59-A6C34878D82A}">
                    <a16:rowId xmlns:a16="http://schemas.microsoft.com/office/drawing/2014/main" val="2444655113"/>
                  </a:ext>
                </a:extLst>
              </a:tr>
              <a:tr h="1493438">
                <a:tc>
                  <a:txBody>
                    <a:bodyPr/>
                    <a:lstStyle/>
                    <a:p>
                      <a:pPr marL="0" algn="l" defTabSz="914400" rtl="0" eaLnBrk="1" latinLnBrk="0" hangingPunct="1"/>
                      <a:r>
                        <a:rPr lang="nl-NL" sz="1200" b="1" kern="1200" dirty="0">
                          <a:solidFill>
                            <a:srgbClr val="012145"/>
                          </a:solidFill>
                          <a:latin typeface="Avenir Book" charset="0"/>
                          <a:ea typeface="+mn-ea"/>
                          <a:cs typeface="+mn-cs"/>
                        </a:rPr>
                        <a:t>Monitor brede welvaart</a:t>
                      </a:r>
                    </a:p>
                  </a:txBody>
                  <a:tcPr>
                    <a:solidFill>
                      <a:srgbClr val="002060">
                        <a:alpha val="20000"/>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Avenir Book"/>
                          <a:ea typeface="+mn-ea"/>
                          <a:cs typeface="+mn-cs"/>
                        </a:rPr>
                        <a:t>Opzet van BWI+ meting uitgewerkt, in samenspraak met experts van  Universiteit Utrecht, volgens monitoringsplan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Avenir Book"/>
                          <a:ea typeface="+mn-ea"/>
                          <a:cs typeface="+mn-cs"/>
                        </a:rPr>
                        <a:t>Doel van de nulmeting BWI+: een schatting per indicator van de BWI+ op schaal van wijken/buurten in deelnemende gemeenten Regio Deal</a:t>
                      </a:r>
                    </a:p>
                  </a:txBody>
                  <a:tcPr>
                    <a:solidFill>
                      <a:srgbClr val="002060">
                        <a:alpha val="20000"/>
                      </a:srgbClr>
                    </a:solidFill>
                  </a:tcPr>
                </a:tc>
                <a:tc>
                  <a:txBody>
                    <a:bodyPr/>
                    <a:lstStyle/>
                    <a:p>
                      <a:pPr marL="171450" indent="-171450" algn="l" defTabSz="914400" rtl="0" eaLnBrk="1" latinLnBrk="0" hangingPunct="1">
                        <a:buFont typeface="Wingdings" panose="05000000000000000000" pitchFamily="2" charset="2"/>
                        <a:buChar char="§"/>
                      </a:pPr>
                      <a:r>
                        <a:rPr lang="nl-NL" sz="1200" kern="1200" dirty="0">
                          <a:solidFill>
                            <a:schemeClr val="dk1"/>
                          </a:solidFill>
                          <a:effectLst/>
                          <a:latin typeface="Avenir Book"/>
                          <a:ea typeface="+mn-ea"/>
                          <a:cs typeface="+mn-cs"/>
                        </a:rPr>
                        <a:t>Data verzameling opgezet voor BWI+</a:t>
                      </a:r>
                      <a:r>
                        <a:rPr lang="nl-NL" sz="1200" kern="1200" baseline="0" dirty="0">
                          <a:solidFill>
                            <a:schemeClr val="dk1"/>
                          </a:solidFill>
                          <a:effectLst/>
                          <a:latin typeface="Avenir Book"/>
                          <a:ea typeface="+mn-ea"/>
                          <a:cs typeface="+mn-cs"/>
                        </a:rPr>
                        <a:t> indicatoren</a:t>
                      </a:r>
                    </a:p>
                    <a:p>
                      <a:pPr marL="171450" indent="-171450" algn="l" defTabSz="914400" rtl="0" eaLnBrk="1" latinLnBrk="0" hangingPunct="1">
                        <a:buFont typeface="Wingdings" panose="05000000000000000000" pitchFamily="2" charset="2"/>
                        <a:buChar char="§"/>
                      </a:pPr>
                      <a:r>
                        <a:rPr lang="nl-NL" sz="1200" kern="1200" baseline="0" dirty="0">
                          <a:solidFill>
                            <a:schemeClr val="dk1"/>
                          </a:solidFill>
                          <a:effectLst/>
                          <a:latin typeface="Avenir Book"/>
                          <a:ea typeface="+mn-ea"/>
                          <a:cs typeface="+mn-cs"/>
                        </a:rPr>
                        <a:t>Data verzameling loopt</a:t>
                      </a:r>
                    </a:p>
                  </a:txBody>
                  <a:tcPr>
                    <a:solidFill>
                      <a:srgbClr val="002060">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Avenir Book"/>
                          <a:ea typeface="+mn-ea"/>
                          <a:cs typeface="+mn-cs"/>
                        </a:rPr>
                        <a:t>Nulmeting </a:t>
                      </a:r>
                      <a:r>
                        <a:rPr lang="nl-NL" sz="1200" kern="1200" baseline="0" dirty="0">
                          <a:solidFill>
                            <a:schemeClr val="tx1"/>
                          </a:solidFill>
                          <a:latin typeface="Avenir Book"/>
                          <a:ea typeface="+mn-ea"/>
                          <a:cs typeface="+mn-cs"/>
                        </a:rPr>
                        <a:t>BWI+ in ontwikkeling (verwacht midden 2021)</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latin typeface="Avenir Book"/>
                          <a:ea typeface="+mn-ea"/>
                          <a:cs typeface="+mn-cs"/>
                        </a:rPr>
                        <a:t>Koppeling met thema’s in 2021</a:t>
                      </a:r>
                    </a:p>
                  </a:txBody>
                  <a:tcPr>
                    <a:solidFill>
                      <a:srgbClr val="002060">
                        <a:alpha val="20000"/>
                      </a:srgbClr>
                    </a:solidFill>
                  </a:tcPr>
                </a:tc>
                <a:tc>
                  <a:txBody>
                    <a:bodyPr/>
                    <a:lstStyle/>
                    <a:p>
                      <a:pPr marL="0" algn="l" defTabSz="914400" rtl="0" eaLnBrk="1" latinLnBrk="0" hangingPunct="1"/>
                      <a:endParaRPr lang="nl-NL" sz="1000" kern="1200" dirty="0">
                        <a:solidFill>
                          <a:srgbClr val="012145"/>
                        </a:solidFill>
                        <a:latin typeface="Avenir Book" charset="0"/>
                        <a:ea typeface="+mn-ea"/>
                        <a:cs typeface="+mn-cs"/>
                      </a:endParaRPr>
                    </a:p>
                  </a:txBody>
                  <a:tcPr>
                    <a:solidFill>
                      <a:srgbClr val="002060">
                        <a:alpha val="20000"/>
                      </a:srgbClr>
                    </a:solidFill>
                  </a:tcPr>
                </a:tc>
                <a:extLst>
                  <a:ext uri="{0D108BD9-81ED-4DB2-BD59-A6C34878D82A}">
                    <a16:rowId xmlns:a16="http://schemas.microsoft.com/office/drawing/2014/main" val="1383263442"/>
                  </a:ext>
                </a:extLst>
              </a:tr>
            </a:tbl>
          </a:graphicData>
        </a:graphic>
      </p:graphicFrame>
      <p:grpSp>
        <p:nvGrpSpPr>
          <p:cNvPr id="8" name="Groep 7">
            <a:extLst>
              <a:ext uri="{FF2B5EF4-FFF2-40B4-BE49-F238E27FC236}">
                <a16:creationId xmlns:a16="http://schemas.microsoft.com/office/drawing/2014/main" id="{C5B02626-909E-4F53-92FF-75F77E39DB52}"/>
              </a:ext>
            </a:extLst>
          </p:cNvPr>
          <p:cNvGrpSpPr>
            <a:grpSpLocks noChangeAspect="1"/>
          </p:cNvGrpSpPr>
          <p:nvPr/>
        </p:nvGrpSpPr>
        <p:grpSpPr>
          <a:xfrm>
            <a:off x="10772013" y="2719930"/>
            <a:ext cx="293102" cy="293102"/>
            <a:chOff x="16405463" y="5167174"/>
            <a:chExt cx="3382403" cy="3383280"/>
          </a:xfrm>
          <a:solidFill>
            <a:srgbClr val="729452"/>
          </a:solidFill>
        </p:grpSpPr>
        <p:sp>
          <p:nvSpPr>
            <p:cNvPr id="9" name="Oval 11">
              <a:extLst>
                <a:ext uri="{FF2B5EF4-FFF2-40B4-BE49-F238E27FC236}">
                  <a16:creationId xmlns:a16="http://schemas.microsoft.com/office/drawing/2014/main" id="{06EA879B-6022-4863-9199-BD92BD262071}"/>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10" name="Group 36">
              <a:extLst>
                <a:ext uri="{FF2B5EF4-FFF2-40B4-BE49-F238E27FC236}">
                  <a16:creationId xmlns:a16="http://schemas.microsoft.com/office/drawing/2014/main" id="{74308BD8-5262-4CC9-BA31-B8A300DD62E4}"/>
                </a:ext>
              </a:extLst>
            </p:cNvPr>
            <p:cNvGrpSpPr/>
            <p:nvPr/>
          </p:nvGrpSpPr>
          <p:grpSpPr>
            <a:xfrm>
              <a:off x="17375646" y="5946552"/>
              <a:ext cx="1524627" cy="1525684"/>
              <a:chOff x="-1587" y="-3175"/>
              <a:chExt cx="3670300" cy="3671888"/>
            </a:xfrm>
            <a:grpFill/>
          </p:grpSpPr>
          <p:sp>
            <p:nvSpPr>
              <p:cNvPr id="11" name="Freeform 24">
                <a:extLst>
                  <a:ext uri="{FF2B5EF4-FFF2-40B4-BE49-F238E27FC236}">
                    <a16:creationId xmlns:a16="http://schemas.microsoft.com/office/drawing/2014/main" id="{C3D8F849-74D0-494A-ADE9-C2E791171292}"/>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2" name="Freeform 25">
                <a:extLst>
                  <a:ext uri="{FF2B5EF4-FFF2-40B4-BE49-F238E27FC236}">
                    <a16:creationId xmlns:a16="http://schemas.microsoft.com/office/drawing/2014/main" id="{BA30155D-F0A8-4644-8070-C3A4F4C0F9DB}"/>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13" name="Groep 12">
            <a:extLst>
              <a:ext uri="{FF2B5EF4-FFF2-40B4-BE49-F238E27FC236}">
                <a16:creationId xmlns:a16="http://schemas.microsoft.com/office/drawing/2014/main" id="{6116265A-BA8A-4912-8A4F-CF94E18C29A4}"/>
              </a:ext>
            </a:extLst>
          </p:cNvPr>
          <p:cNvGrpSpPr>
            <a:grpSpLocks noChangeAspect="1"/>
          </p:cNvGrpSpPr>
          <p:nvPr/>
        </p:nvGrpSpPr>
        <p:grpSpPr>
          <a:xfrm>
            <a:off x="10753782" y="4778245"/>
            <a:ext cx="293102" cy="293102"/>
            <a:chOff x="7736218" y="4509850"/>
            <a:chExt cx="720000" cy="720000"/>
          </a:xfrm>
          <a:solidFill>
            <a:schemeClr val="accent2">
              <a:lumMod val="60000"/>
              <a:lumOff val="40000"/>
            </a:schemeClr>
          </a:solidFill>
        </p:grpSpPr>
        <p:sp>
          <p:nvSpPr>
            <p:cNvPr id="14" name="Oval 7">
              <a:extLst>
                <a:ext uri="{FF2B5EF4-FFF2-40B4-BE49-F238E27FC236}">
                  <a16:creationId xmlns:a16="http://schemas.microsoft.com/office/drawing/2014/main" id="{8C9BF539-E3B5-42FC-A366-07D59804FD3E}"/>
                </a:ext>
              </a:extLst>
            </p:cNvPr>
            <p:cNvSpPr>
              <a:spLocks noChangeAspect="1"/>
            </p:cNvSpPr>
            <p:nvPr/>
          </p:nvSpPr>
          <p:spPr>
            <a:xfrm>
              <a:off x="7736218" y="4509850"/>
              <a:ext cx="720000" cy="720000"/>
            </a:xfrm>
            <a:prstGeom prst="ellipse">
              <a:avLst/>
            </a:prstGeom>
            <a:solidFill>
              <a:schemeClr val="accent2"/>
            </a:solid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sp>
          <p:nvSpPr>
            <p:cNvPr id="15" name="Freeform 19">
              <a:extLst>
                <a:ext uri="{FF2B5EF4-FFF2-40B4-BE49-F238E27FC236}">
                  <a16:creationId xmlns:a16="http://schemas.microsoft.com/office/drawing/2014/main" id="{A4BC7655-32D8-40E5-BB61-4A0F56C1BFE6}"/>
                </a:ext>
              </a:extLst>
            </p:cNvPr>
            <p:cNvSpPr>
              <a:spLocks noChangeArrowheads="1"/>
            </p:cNvSpPr>
            <p:nvPr/>
          </p:nvSpPr>
          <p:spPr bwMode="auto">
            <a:xfrm>
              <a:off x="7896366" y="4740111"/>
              <a:ext cx="363130" cy="319635"/>
            </a:xfrm>
            <a:custGeom>
              <a:avLst/>
              <a:gdLst>
                <a:gd name="T0" fmla="*/ 10817 w 634"/>
                <a:gd name="T1" fmla="*/ 84960 h 635"/>
                <a:gd name="T2" fmla="*/ 10817 w 634"/>
                <a:gd name="T3" fmla="*/ 84960 h 635"/>
                <a:gd name="T4" fmla="*/ 79685 w 634"/>
                <a:gd name="T5" fmla="*/ 84960 h 635"/>
                <a:gd name="T6" fmla="*/ 85094 w 634"/>
                <a:gd name="T7" fmla="*/ 79560 h 635"/>
                <a:gd name="T8" fmla="*/ 79685 w 634"/>
                <a:gd name="T9" fmla="*/ 74520 h 635"/>
                <a:gd name="T10" fmla="*/ 26682 w 634"/>
                <a:gd name="T11" fmla="*/ 74520 h 635"/>
                <a:gd name="T12" fmla="*/ 116824 w 634"/>
                <a:gd name="T13" fmla="*/ 16200 h 635"/>
                <a:gd name="T14" fmla="*/ 212374 w 634"/>
                <a:gd name="T15" fmla="*/ 100800 h 635"/>
                <a:gd name="T16" fmla="*/ 228239 w 634"/>
                <a:gd name="T17" fmla="*/ 100800 h 635"/>
                <a:gd name="T18" fmla="*/ 116824 w 634"/>
                <a:gd name="T19" fmla="*/ 0 h 635"/>
                <a:gd name="T20" fmla="*/ 15865 w 634"/>
                <a:gd name="T21" fmla="*/ 58320 h 635"/>
                <a:gd name="T22" fmla="*/ 15865 w 634"/>
                <a:gd name="T23" fmla="*/ 10800 h 635"/>
                <a:gd name="T24" fmla="*/ 10817 w 634"/>
                <a:gd name="T25" fmla="*/ 0 h 635"/>
                <a:gd name="T26" fmla="*/ 0 w 634"/>
                <a:gd name="T27" fmla="*/ 10800 h 635"/>
                <a:gd name="T28" fmla="*/ 0 w 634"/>
                <a:gd name="T29" fmla="*/ 79560 h 635"/>
                <a:gd name="T30" fmla="*/ 10817 w 634"/>
                <a:gd name="T31" fmla="*/ 84960 h 635"/>
                <a:gd name="T32" fmla="*/ 223191 w 634"/>
                <a:gd name="T33" fmla="*/ 143280 h 635"/>
                <a:gd name="T34" fmla="*/ 223191 w 634"/>
                <a:gd name="T35" fmla="*/ 143280 h 635"/>
                <a:gd name="T36" fmla="*/ 148554 w 634"/>
                <a:gd name="T37" fmla="*/ 143280 h 635"/>
                <a:gd name="T38" fmla="*/ 143506 w 634"/>
                <a:gd name="T39" fmla="*/ 148680 h 635"/>
                <a:gd name="T40" fmla="*/ 148554 w 634"/>
                <a:gd name="T41" fmla="*/ 159120 h 635"/>
                <a:gd name="T42" fmla="*/ 206966 w 634"/>
                <a:gd name="T43" fmla="*/ 159120 h 635"/>
                <a:gd name="T44" fmla="*/ 116824 w 634"/>
                <a:gd name="T45" fmla="*/ 212040 h 635"/>
                <a:gd name="T46" fmla="*/ 15865 w 634"/>
                <a:gd name="T47" fmla="*/ 127440 h 635"/>
                <a:gd name="T48" fmla="*/ 5409 w 634"/>
                <a:gd name="T49" fmla="*/ 127440 h 635"/>
                <a:gd name="T50" fmla="*/ 116824 w 634"/>
                <a:gd name="T51" fmla="*/ 228240 h 635"/>
                <a:gd name="T52" fmla="*/ 212374 w 634"/>
                <a:gd name="T53" fmla="*/ 169920 h 635"/>
                <a:gd name="T54" fmla="*/ 212374 w 634"/>
                <a:gd name="T55" fmla="*/ 222840 h 635"/>
                <a:gd name="T56" fmla="*/ 223191 w 634"/>
                <a:gd name="T57" fmla="*/ 228240 h 635"/>
                <a:gd name="T58" fmla="*/ 228239 w 634"/>
                <a:gd name="T59" fmla="*/ 222840 h 635"/>
                <a:gd name="T60" fmla="*/ 228239 w 634"/>
                <a:gd name="T61" fmla="*/ 148680 h 635"/>
                <a:gd name="T62" fmla="*/ 223191 w 634"/>
                <a:gd name="T63" fmla="*/ 14328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1828800" fontAlgn="base">
                <a:spcBef>
                  <a:spcPct val="0"/>
                </a:spcBef>
                <a:spcAft>
                  <a:spcPct val="0"/>
                </a:spcAft>
              </a:pPr>
              <a:endParaRPr lang="nl-NL" b="1" kern="0" dirty="0">
                <a:solidFill>
                  <a:prstClr val="black"/>
                </a:solidFill>
                <a:ea typeface="MS PGothic" panose="020B0600070205080204" pitchFamily="34" charset="-128"/>
              </a:endParaRPr>
            </a:p>
          </p:txBody>
        </p:sp>
      </p:grpSp>
      <p:sp>
        <p:nvSpPr>
          <p:cNvPr id="16" name="Tekstvak 15">
            <a:extLst>
              <a:ext uri="{FF2B5EF4-FFF2-40B4-BE49-F238E27FC236}">
                <a16:creationId xmlns:a16="http://schemas.microsoft.com/office/drawing/2014/main" id="{FAF87BBA-44D7-4CCB-85AD-F023C8D50F2C}"/>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4</a:t>
            </a:r>
          </a:p>
        </p:txBody>
      </p:sp>
    </p:spTree>
    <p:extLst>
      <p:ext uri="{BB962C8B-B14F-4D97-AF65-F5344CB8AC3E}">
        <p14:creationId xmlns:p14="http://schemas.microsoft.com/office/powerpoint/2010/main" val="29618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C377CB2-E7BA-4484-A2BC-5F432610E6C2}"/>
              </a:ext>
            </a:extLst>
          </p:cNvPr>
          <p:cNvSpPr>
            <a:spLocks noGrp="1"/>
          </p:cNvSpPr>
          <p:nvPr>
            <p:ph type="subTitle" idx="16"/>
          </p:nvPr>
        </p:nvSpPr>
        <p:spPr/>
        <p:txBody>
          <a:bodyPr>
            <a:normAutofit lnSpcReduction="10000"/>
          </a:bodyPr>
          <a:lstStyle/>
          <a:p>
            <a:r>
              <a:rPr lang="nl-NL" dirty="0"/>
              <a:t>Overzicht</a:t>
            </a:r>
          </a:p>
        </p:txBody>
      </p:sp>
      <p:sp>
        <p:nvSpPr>
          <p:cNvPr id="4" name="Tijdelijke aanduiding voor tekst 3">
            <a:extLst>
              <a:ext uri="{FF2B5EF4-FFF2-40B4-BE49-F238E27FC236}">
                <a16:creationId xmlns:a16="http://schemas.microsoft.com/office/drawing/2014/main" id="{83B97682-3FAB-4554-BBDD-32A529166258}"/>
              </a:ext>
            </a:extLst>
          </p:cNvPr>
          <p:cNvSpPr>
            <a:spLocks noGrp="1"/>
          </p:cNvSpPr>
          <p:nvPr>
            <p:ph type="body" sz="quarter" idx="17"/>
          </p:nvPr>
        </p:nvSpPr>
        <p:spPr/>
        <p:txBody>
          <a:bodyPr/>
          <a:lstStyle/>
          <a:p>
            <a:r>
              <a:rPr lang="nl-NL" dirty="0"/>
              <a:t>Thema’s en projecten</a:t>
            </a:r>
          </a:p>
        </p:txBody>
      </p:sp>
      <p:sp>
        <p:nvSpPr>
          <p:cNvPr id="5" name="Tijdelijke aanduiding voor inhoud 1">
            <a:extLst>
              <a:ext uri="{FF2B5EF4-FFF2-40B4-BE49-F238E27FC236}">
                <a16:creationId xmlns:a16="http://schemas.microsoft.com/office/drawing/2014/main" id="{6B2E4E97-8D37-44AC-AFFE-1DC705528FE9}"/>
              </a:ext>
            </a:extLst>
          </p:cNvPr>
          <p:cNvSpPr txBox="1">
            <a:spLocks/>
          </p:cNvSpPr>
          <p:nvPr/>
        </p:nvSpPr>
        <p:spPr>
          <a:xfrm>
            <a:off x="838200" y="2390912"/>
            <a:ext cx="3221493" cy="317625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rgbClr val="012145"/>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a:buChar char="•"/>
              <a:defRPr sz="2400" kern="1200">
                <a:solidFill>
                  <a:srgbClr val="012145"/>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a:buChar char="•"/>
              <a:defRPr sz="2000" kern="1200">
                <a:solidFill>
                  <a:srgbClr val="012145"/>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a:buChar char="•"/>
              <a:defRPr sz="1800" kern="1200">
                <a:solidFill>
                  <a:srgbClr val="012145"/>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a:buChar char="•"/>
              <a:defRPr sz="1800" kern="1200">
                <a:solidFill>
                  <a:srgbClr val="012145"/>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indent="0">
              <a:buFont typeface="Arial"/>
              <a:buNone/>
            </a:pPr>
            <a:r>
              <a:rPr lang="nl-NL" u="sng" dirty="0"/>
              <a:t>Thema 1. Transitie landbouw</a:t>
            </a:r>
          </a:p>
          <a:p>
            <a:r>
              <a:rPr lang="nl-NL" dirty="0"/>
              <a:t>Emissie Reductie</a:t>
            </a:r>
          </a:p>
          <a:p>
            <a:r>
              <a:rPr lang="nl-NL" dirty="0"/>
              <a:t>Circulair veevoer</a:t>
            </a:r>
          </a:p>
          <a:p>
            <a:r>
              <a:rPr lang="nl-NL" dirty="0"/>
              <a:t>Bodemkwaliteit</a:t>
            </a:r>
          </a:p>
          <a:p>
            <a:r>
              <a:rPr lang="nl-NL" dirty="0"/>
              <a:t>Implementatie en communicatie</a:t>
            </a:r>
          </a:p>
          <a:p>
            <a:endParaRPr lang="nl-NL" dirty="0"/>
          </a:p>
          <a:p>
            <a:endParaRPr lang="nl-NL" dirty="0"/>
          </a:p>
        </p:txBody>
      </p:sp>
      <p:sp>
        <p:nvSpPr>
          <p:cNvPr id="6" name="Tijdelijke aanduiding voor inhoud 1">
            <a:extLst>
              <a:ext uri="{FF2B5EF4-FFF2-40B4-BE49-F238E27FC236}">
                <a16:creationId xmlns:a16="http://schemas.microsoft.com/office/drawing/2014/main" id="{A072D0D5-325F-42BE-B296-D51BD663660B}"/>
              </a:ext>
            </a:extLst>
          </p:cNvPr>
          <p:cNvSpPr txBox="1">
            <a:spLocks/>
          </p:cNvSpPr>
          <p:nvPr/>
        </p:nvSpPr>
        <p:spPr>
          <a:xfrm>
            <a:off x="4341628" y="2390912"/>
            <a:ext cx="3305411" cy="3206282"/>
          </a:xfrm>
          <a:prstGeom prst="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012145"/>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a:buChar char="•"/>
              <a:defRPr sz="2400" kern="1200">
                <a:solidFill>
                  <a:srgbClr val="012145"/>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a:buChar char="•"/>
              <a:defRPr sz="2000" kern="1200">
                <a:solidFill>
                  <a:srgbClr val="012145"/>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a:buChar char="•"/>
              <a:defRPr sz="1800" kern="1200">
                <a:solidFill>
                  <a:srgbClr val="012145"/>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a:buChar char="•"/>
              <a:defRPr sz="1800" kern="1200">
                <a:solidFill>
                  <a:srgbClr val="012145"/>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l-NL" u="sng" dirty="0"/>
              <a:t>Thema 2. Gezond </a:t>
            </a:r>
            <a:r>
              <a:rPr lang="nl-NL" u="sng" dirty="0" err="1"/>
              <a:t>voedsing</a:t>
            </a:r>
            <a:endParaRPr lang="nl-NL" u="sng" dirty="0"/>
          </a:p>
          <a:p>
            <a:r>
              <a:rPr lang="nl-NL" dirty="0"/>
              <a:t>Prille start</a:t>
            </a:r>
          </a:p>
          <a:p>
            <a:r>
              <a:rPr lang="nl-NL" dirty="0"/>
              <a:t>Gezond aanbod</a:t>
            </a:r>
          </a:p>
          <a:p>
            <a:r>
              <a:rPr lang="nl-NL" dirty="0"/>
              <a:t>Risicogroepen</a:t>
            </a:r>
          </a:p>
          <a:p>
            <a:r>
              <a:rPr lang="nl-NL" dirty="0"/>
              <a:t>Kankerpatiënten</a:t>
            </a:r>
          </a:p>
          <a:p>
            <a:r>
              <a:rPr lang="nl-NL" dirty="0"/>
              <a:t>Kwetsbare ouderen</a:t>
            </a:r>
          </a:p>
          <a:p>
            <a:r>
              <a:rPr lang="nl-NL" dirty="0"/>
              <a:t>Onderwijs</a:t>
            </a:r>
          </a:p>
        </p:txBody>
      </p:sp>
      <p:sp>
        <p:nvSpPr>
          <p:cNvPr id="8" name="Tijdelijke aanduiding voor inhoud 1">
            <a:extLst>
              <a:ext uri="{FF2B5EF4-FFF2-40B4-BE49-F238E27FC236}">
                <a16:creationId xmlns:a16="http://schemas.microsoft.com/office/drawing/2014/main" id="{B8026451-D708-4196-B6A7-C284B69CD333}"/>
              </a:ext>
            </a:extLst>
          </p:cNvPr>
          <p:cNvSpPr txBox="1">
            <a:spLocks/>
          </p:cNvSpPr>
          <p:nvPr/>
        </p:nvSpPr>
        <p:spPr>
          <a:xfrm>
            <a:off x="7915138" y="2390913"/>
            <a:ext cx="3372293" cy="3206282"/>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012145"/>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a:buChar char="•"/>
              <a:defRPr sz="2400" kern="1200">
                <a:solidFill>
                  <a:srgbClr val="012145"/>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a:buChar char="•"/>
              <a:defRPr sz="2000" kern="1200">
                <a:solidFill>
                  <a:srgbClr val="012145"/>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a:buChar char="•"/>
              <a:defRPr sz="1800" kern="1200">
                <a:solidFill>
                  <a:srgbClr val="012145"/>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a:buChar char="•"/>
              <a:defRPr sz="1800" kern="1200">
                <a:solidFill>
                  <a:srgbClr val="012145"/>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l-NL" u="sng" dirty="0"/>
              <a:t>3. Thema 3: Kennis &amp; Innovatie</a:t>
            </a:r>
          </a:p>
          <a:p>
            <a:r>
              <a:rPr lang="nl-NL" dirty="0"/>
              <a:t>Fondsen en innovatie</a:t>
            </a:r>
          </a:p>
          <a:p>
            <a:r>
              <a:rPr lang="nl-NL" dirty="0"/>
              <a:t>WFC-</a:t>
            </a:r>
            <a:r>
              <a:rPr lang="nl-NL" dirty="0" err="1"/>
              <a:t>Experience</a:t>
            </a:r>
            <a:endParaRPr lang="nl-NL" dirty="0"/>
          </a:p>
          <a:p>
            <a:r>
              <a:rPr lang="nl-NL" dirty="0"/>
              <a:t>Food Academy Nijkerk</a:t>
            </a:r>
          </a:p>
        </p:txBody>
      </p:sp>
      <p:sp>
        <p:nvSpPr>
          <p:cNvPr id="7" name="Tekstvak 6">
            <a:extLst>
              <a:ext uri="{FF2B5EF4-FFF2-40B4-BE49-F238E27FC236}">
                <a16:creationId xmlns:a16="http://schemas.microsoft.com/office/drawing/2014/main" id="{B2835316-B35A-4636-9DAE-16F1EA63D77C}"/>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5</a:t>
            </a:r>
          </a:p>
        </p:txBody>
      </p:sp>
    </p:spTree>
    <p:extLst>
      <p:ext uri="{BB962C8B-B14F-4D97-AF65-F5344CB8AC3E}">
        <p14:creationId xmlns:p14="http://schemas.microsoft.com/office/powerpoint/2010/main" val="39084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B2AE90F-1D9A-4281-9336-0B79C1241526}"/>
              </a:ext>
            </a:extLst>
          </p:cNvPr>
          <p:cNvSpPr>
            <a:spLocks noGrp="1"/>
          </p:cNvSpPr>
          <p:nvPr>
            <p:ph type="body" sz="quarter" idx="17"/>
          </p:nvPr>
        </p:nvSpPr>
        <p:spPr/>
        <p:txBody>
          <a:bodyPr/>
          <a:lstStyle/>
          <a:p>
            <a:r>
              <a:rPr lang="nl-NL" dirty="0"/>
              <a:t>1. Transitie landbouw</a:t>
            </a:r>
          </a:p>
        </p:txBody>
      </p:sp>
      <p:grpSp>
        <p:nvGrpSpPr>
          <p:cNvPr id="5" name="Groep 4">
            <a:extLst>
              <a:ext uri="{FF2B5EF4-FFF2-40B4-BE49-F238E27FC236}">
                <a16:creationId xmlns:a16="http://schemas.microsoft.com/office/drawing/2014/main" id="{3D6C96FC-145B-404F-8020-10F566DB9521}"/>
              </a:ext>
            </a:extLst>
          </p:cNvPr>
          <p:cNvGrpSpPr/>
          <p:nvPr/>
        </p:nvGrpSpPr>
        <p:grpSpPr>
          <a:xfrm>
            <a:off x="1607577" y="1622323"/>
            <a:ext cx="9414387" cy="4218067"/>
            <a:chOff x="6377013" y="451298"/>
            <a:chExt cx="5813954" cy="2843111"/>
          </a:xfrm>
        </p:grpSpPr>
        <p:sp>
          <p:nvSpPr>
            <p:cNvPr id="6" name="Rechthoek 5">
              <a:extLst>
                <a:ext uri="{FF2B5EF4-FFF2-40B4-BE49-F238E27FC236}">
                  <a16:creationId xmlns:a16="http://schemas.microsoft.com/office/drawing/2014/main" id="{1AEB5F74-E05C-4FA9-A9C6-27408642AC44}"/>
                </a:ext>
              </a:extLst>
            </p:cNvPr>
            <p:cNvSpPr/>
            <p:nvPr/>
          </p:nvSpPr>
          <p:spPr>
            <a:xfrm>
              <a:off x="6377013" y="1431899"/>
              <a:ext cx="4230700" cy="8813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000" b="1" dirty="0">
                  <a:solidFill>
                    <a:srgbClr val="FF0000"/>
                  </a:solidFill>
                  <a:latin typeface="Arial" panose="020B0604020202020204" pitchFamily="34" charset="0"/>
                  <a:cs typeface="Arial" panose="020B0604020202020204" pitchFamily="34" charset="0"/>
                </a:rPr>
                <a:t>II Circulair veevoer </a:t>
              </a:r>
            </a:p>
          </p:txBody>
        </p:sp>
        <p:sp>
          <p:nvSpPr>
            <p:cNvPr id="7" name="Rechthoek 6">
              <a:extLst>
                <a:ext uri="{FF2B5EF4-FFF2-40B4-BE49-F238E27FC236}">
                  <a16:creationId xmlns:a16="http://schemas.microsoft.com/office/drawing/2014/main" id="{24723013-B20E-4683-8E43-E0B97F98914C}"/>
                </a:ext>
              </a:extLst>
            </p:cNvPr>
            <p:cNvSpPr/>
            <p:nvPr/>
          </p:nvSpPr>
          <p:spPr>
            <a:xfrm>
              <a:off x="10838473" y="451298"/>
              <a:ext cx="1352494" cy="28431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000" b="1" dirty="0">
                  <a:solidFill>
                    <a:srgbClr val="FF0000"/>
                  </a:solidFill>
                  <a:latin typeface="Arial" panose="020B0604020202020204" pitchFamily="34" charset="0"/>
                  <a:cs typeface="Arial" panose="020B0604020202020204" pitchFamily="34" charset="0"/>
                </a:rPr>
                <a:t>IV Implementatie en Communicatie </a:t>
              </a:r>
            </a:p>
          </p:txBody>
        </p:sp>
        <p:sp>
          <p:nvSpPr>
            <p:cNvPr id="8" name="Rechthoek 7">
              <a:extLst>
                <a:ext uri="{FF2B5EF4-FFF2-40B4-BE49-F238E27FC236}">
                  <a16:creationId xmlns:a16="http://schemas.microsoft.com/office/drawing/2014/main" id="{512C1BC0-5BB1-46DE-B383-5FDD656BBD06}"/>
                </a:ext>
              </a:extLst>
            </p:cNvPr>
            <p:cNvSpPr/>
            <p:nvPr/>
          </p:nvSpPr>
          <p:spPr>
            <a:xfrm>
              <a:off x="6377013" y="456656"/>
              <a:ext cx="4230700" cy="8778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dirty="0">
                  <a:solidFill>
                    <a:srgbClr val="FF0000"/>
                  </a:solidFill>
                  <a:latin typeface="Arial" panose="020B0604020202020204" pitchFamily="34" charset="0"/>
                  <a:cs typeface="Arial" panose="020B0604020202020204" pitchFamily="34" charset="0"/>
                </a:rPr>
                <a:t>I </a:t>
              </a:r>
              <a:r>
                <a:rPr lang="nl-NL" sz="2000" b="1" dirty="0">
                  <a:solidFill>
                    <a:srgbClr val="FF0000"/>
                  </a:solidFill>
                  <a:latin typeface="Arial" panose="020B0604020202020204" pitchFamily="34" charset="0"/>
                  <a:cs typeface="Arial" panose="020B0604020202020204" pitchFamily="34" charset="0"/>
                </a:rPr>
                <a:t>Emissiereductie</a:t>
              </a:r>
            </a:p>
          </p:txBody>
        </p:sp>
        <p:sp>
          <p:nvSpPr>
            <p:cNvPr id="9" name="Rechthoek 8">
              <a:extLst>
                <a:ext uri="{FF2B5EF4-FFF2-40B4-BE49-F238E27FC236}">
                  <a16:creationId xmlns:a16="http://schemas.microsoft.com/office/drawing/2014/main" id="{B4527EAF-8785-4095-BE14-5729016BB6B8}"/>
                </a:ext>
              </a:extLst>
            </p:cNvPr>
            <p:cNvSpPr/>
            <p:nvPr/>
          </p:nvSpPr>
          <p:spPr>
            <a:xfrm>
              <a:off x="6377013" y="2413023"/>
              <a:ext cx="4230700" cy="88138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000" b="1" dirty="0">
                  <a:solidFill>
                    <a:srgbClr val="FF0000"/>
                  </a:solidFill>
                  <a:latin typeface="Arial" panose="020B0604020202020204" pitchFamily="34" charset="0"/>
                  <a:cs typeface="Arial" panose="020B0604020202020204" pitchFamily="34" charset="0"/>
                </a:rPr>
                <a:t>III Bodemverbetering</a:t>
              </a:r>
            </a:p>
          </p:txBody>
        </p:sp>
        <p:sp>
          <p:nvSpPr>
            <p:cNvPr id="10" name="Rechthoek 9">
              <a:extLst>
                <a:ext uri="{FF2B5EF4-FFF2-40B4-BE49-F238E27FC236}">
                  <a16:creationId xmlns:a16="http://schemas.microsoft.com/office/drawing/2014/main" id="{D673079B-007A-4478-B6B0-0AAB0A3BD7B2}"/>
                </a:ext>
              </a:extLst>
            </p:cNvPr>
            <p:cNvSpPr/>
            <p:nvPr/>
          </p:nvSpPr>
          <p:spPr>
            <a:xfrm>
              <a:off x="6518725" y="695433"/>
              <a:ext cx="925895" cy="5487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Arial" panose="020B0604020202020204" pitchFamily="34" charset="0"/>
                  <a:cs typeface="Arial" panose="020B0604020202020204" pitchFamily="34" charset="0"/>
                </a:rPr>
                <a:t>1. Emissie reductieopties</a:t>
              </a:r>
            </a:p>
          </p:txBody>
        </p:sp>
        <p:sp>
          <p:nvSpPr>
            <p:cNvPr id="11" name="Rechthoek 10">
              <a:extLst>
                <a:ext uri="{FF2B5EF4-FFF2-40B4-BE49-F238E27FC236}">
                  <a16:creationId xmlns:a16="http://schemas.microsoft.com/office/drawing/2014/main" id="{EDFEFEE3-649A-4B37-A324-97E6C74E3D50}"/>
                </a:ext>
              </a:extLst>
            </p:cNvPr>
            <p:cNvSpPr/>
            <p:nvPr/>
          </p:nvSpPr>
          <p:spPr>
            <a:xfrm>
              <a:off x="7518963" y="695433"/>
              <a:ext cx="925895" cy="5487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Arial" panose="020B0604020202020204" pitchFamily="34" charset="0"/>
                  <a:cs typeface="Arial" panose="020B0604020202020204" pitchFamily="34" charset="0"/>
                </a:rPr>
                <a:t>2. </a:t>
              </a:r>
              <a:r>
                <a:rPr lang="nl-NL" sz="1200" b="1" dirty="0" err="1">
                  <a:latin typeface="Arial" panose="020B0604020202020204" pitchFamily="34" charset="0"/>
                  <a:cs typeface="Arial" panose="020B0604020202020204" pitchFamily="34" charset="0"/>
                </a:rPr>
                <a:t>Sensoring</a:t>
              </a:r>
              <a:r>
                <a:rPr lang="nl-NL" sz="1200" dirty="0">
                  <a:latin typeface="Arial" panose="020B0604020202020204" pitchFamily="34" charset="0"/>
                  <a:cs typeface="Arial" panose="020B0604020202020204" pitchFamily="34" charset="0"/>
                </a:rPr>
                <a:t> en monitoring emissie en omgeving</a:t>
              </a:r>
            </a:p>
          </p:txBody>
        </p:sp>
        <p:sp>
          <p:nvSpPr>
            <p:cNvPr id="12" name="Rechthoek 11">
              <a:extLst>
                <a:ext uri="{FF2B5EF4-FFF2-40B4-BE49-F238E27FC236}">
                  <a16:creationId xmlns:a16="http://schemas.microsoft.com/office/drawing/2014/main" id="{F4DBD377-77FD-4BB1-BC31-BE0A489FE121}"/>
                </a:ext>
              </a:extLst>
            </p:cNvPr>
            <p:cNvSpPr/>
            <p:nvPr/>
          </p:nvSpPr>
          <p:spPr>
            <a:xfrm>
              <a:off x="8519201" y="699175"/>
              <a:ext cx="925894" cy="544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Arial" panose="020B0604020202020204" pitchFamily="34" charset="0"/>
                  <a:cs typeface="Arial" panose="020B0604020202020204" pitchFamily="34" charset="0"/>
                </a:rPr>
                <a:t>3</a:t>
              </a:r>
              <a:r>
                <a:rPr lang="nl-NL" sz="1200" b="1" dirty="0">
                  <a:latin typeface="Arial" panose="020B0604020202020204" pitchFamily="34" charset="0"/>
                  <a:cs typeface="Arial" panose="020B0604020202020204" pitchFamily="34" charset="0"/>
                </a:rPr>
                <a:t>. Proeftuin </a:t>
              </a:r>
              <a:r>
                <a:rPr lang="nl-NL" sz="1200" dirty="0">
                  <a:latin typeface="Arial" panose="020B0604020202020204" pitchFamily="34" charset="0"/>
                  <a:cs typeface="Arial" panose="020B0604020202020204" pitchFamily="34" charset="0"/>
                </a:rPr>
                <a:t>emissies en gegevensanalyse</a:t>
              </a:r>
            </a:p>
          </p:txBody>
        </p:sp>
        <p:sp>
          <p:nvSpPr>
            <p:cNvPr id="13" name="Rechthoek 12">
              <a:extLst>
                <a:ext uri="{FF2B5EF4-FFF2-40B4-BE49-F238E27FC236}">
                  <a16:creationId xmlns:a16="http://schemas.microsoft.com/office/drawing/2014/main" id="{23E0CEA5-1058-4FDF-96C7-22C1203B7252}"/>
                </a:ext>
              </a:extLst>
            </p:cNvPr>
            <p:cNvSpPr/>
            <p:nvPr/>
          </p:nvSpPr>
          <p:spPr>
            <a:xfrm>
              <a:off x="6536377" y="1645713"/>
              <a:ext cx="923115" cy="54870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Arial" panose="020B0604020202020204" pitchFamily="34" charset="0"/>
                  <a:cs typeface="Arial" panose="020B0604020202020204" pitchFamily="34" charset="0"/>
                </a:rPr>
                <a:t>4. Circulair voerscenario’s</a:t>
              </a:r>
            </a:p>
          </p:txBody>
        </p:sp>
        <p:sp>
          <p:nvSpPr>
            <p:cNvPr id="14" name="Rechthoek 13">
              <a:extLst>
                <a:ext uri="{FF2B5EF4-FFF2-40B4-BE49-F238E27FC236}">
                  <a16:creationId xmlns:a16="http://schemas.microsoft.com/office/drawing/2014/main" id="{DF65D9E9-3B9F-4000-9AB7-17E5D74E0AB2}"/>
                </a:ext>
              </a:extLst>
            </p:cNvPr>
            <p:cNvSpPr/>
            <p:nvPr/>
          </p:nvSpPr>
          <p:spPr>
            <a:xfrm>
              <a:off x="7525901" y="1644935"/>
              <a:ext cx="920485" cy="55140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Arial" panose="020B0604020202020204" pitchFamily="34" charset="0"/>
                  <a:cs typeface="Arial" panose="020B0604020202020204" pitchFamily="34" charset="0"/>
                </a:rPr>
                <a:t>5. </a:t>
              </a:r>
              <a:r>
                <a:rPr lang="nl-NL" sz="1200" dirty="0" err="1">
                  <a:latin typeface="Arial" panose="020B0604020202020204" pitchFamily="34" charset="0"/>
                  <a:cs typeface="Arial" panose="020B0604020202020204" pitchFamily="34" charset="0"/>
                </a:rPr>
                <a:t>Sensoring</a:t>
              </a:r>
              <a:r>
                <a:rPr lang="nl-NL" sz="1200" dirty="0">
                  <a:latin typeface="Arial" panose="020B0604020202020204" pitchFamily="34" charset="0"/>
                  <a:cs typeface="Arial" panose="020B0604020202020204" pitchFamily="34" charset="0"/>
                </a:rPr>
                <a:t> diergezondheid en welzijn</a:t>
              </a:r>
            </a:p>
          </p:txBody>
        </p:sp>
        <p:sp>
          <p:nvSpPr>
            <p:cNvPr id="15" name="Rechthoek 14">
              <a:extLst>
                <a:ext uri="{FF2B5EF4-FFF2-40B4-BE49-F238E27FC236}">
                  <a16:creationId xmlns:a16="http://schemas.microsoft.com/office/drawing/2014/main" id="{39BDD366-FC11-4CDE-BC7D-608A021ADD4B}"/>
                </a:ext>
              </a:extLst>
            </p:cNvPr>
            <p:cNvSpPr/>
            <p:nvPr/>
          </p:nvSpPr>
          <p:spPr>
            <a:xfrm>
              <a:off x="8517767" y="1645713"/>
              <a:ext cx="928856" cy="55062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latin typeface="Arial" panose="020B0604020202020204" pitchFamily="34" charset="0"/>
                  <a:cs typeface="Arial" panose="020B0604020202020204" pitchFamily="34" charset="0"/>
                </a:rPr>
                <a:t>6. Proeftuin </a:t>
              </a:r>
              <a:r>
                <a:rPr lang="nl-NL" sz="1200" dirty="0">
                  <a:latin typeface="Arial" panose="020B0604020202020204" pitchFamily="34" charset="0"/>
                  <a:cs typeface="Arial" panose="020B0604020202020204" pitchFamily="34" charset="0"/>
                </a:rPr>
                <a:t>circulair voer-concept en  </a:t>
              </a:r>
              <a:r>
                <a:rPr lang="nl-NL" sz="1200" dirty="0" err="1">
                  <a:latin typeface="Arial" panose="020B0604020202020204" pitchFamily="34" charset="0"/>
                  <a:cs typeface="Arial" panose="020B0604020202020204" pitchFamily="34" charset="0"/>
                </a:rPr>
                <a:t>gegevensanalys</a:t>
              </a:r>
              <a:endParaRPr lang="nl-NL" sz="1200" dirty="0">
                <a:latin typeface="Arial" panose="020B0604020202020204" pitchFamily="34" charset="0"/>
                <a:cs typeface="Arial" panose="020B0604020202020204" pitchFamily="34" charset="0"/>
              </a:endParaRPr>
            </a:p>
          </p:txBody>
        </p:sp>
        <p:sp>
          <p:nvSpPr>
            <p:cNvPr id="16" name="Rechthoek 15">
              <a:extLst>
                <a:ext uri="{FF2B5EF4-FFF2-40B4-BE49-F238E27FC236}">
                  <a16:creationId xmlns:a16="http://schemas.microsoft.com/office/drawing/2014/main" id="{3F975DA9-3911-46B0-B29F-E84BBF6B4FC5}"/>
                </a:ext>
              </a:extLst>
            </p:cNvPr>
            <p:cNvSpPr/>
            <p:nvPr/>
          </p:nvSpPr>
          <p:spPr>
            <a:xfrm>
              <a:off x="9518004" y="1645713"/>
              <a:ext cx="928856" cy="54870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Arial" panose="020B0604020202020204" pitchFamily="34" charset="0"/>
                  <a:cs typeface="Arial" panose="020B0604020202020204" pitchFamily="34" charset="0"/>
                </a:rPr>
                <a:t>7. Juridische aspecten /wet en regelgeving</a:t>
              </a:r>
            </a:p>
          </p:txBody>
        </p:sp>
        <p:sp>
          <p:nvSpPr>
            <p:cNvPr id="17" name="Rechthoek 16">
              <a:extLst>
                <a:ext uri="{FF2B5EF4-FFF2-40B4-BE49-F238E27FC236}">
                  <a16:creationId xmlns:a16="http://schemas.microsoft.com/office/drawing/2014/main" id="{7F08670D-B07C-46BD-A82A-51FADDB70CFB}"/>
                </a:ext>
              </a:extLst>
            </p:cNvPr>
            <p:cNvSpPr/>
            <p:nvPr/>
          </p:nvSpPr>
          <p:spPr>
            <a:xfrm>
              <a:off x="8511021" y="2657964"/>
              <a:ext cx="934073" cy="5487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latin typeface="Arial" panose="020B0604020202020204" pitchFamily="34" charset="0"/>
                  <a:cs typeface="Arial" panose="020B0604020202020204" pitchFamily="34" charset="0"/>
                </a:rPr>
                <a:t>9. Proeftuin </a:t>
              </a:r>
              <a:r>
                <a:rPr lang="nl-NL" sz="1200" dirty="0">
                  <a:latin typeface="Arial" panose="020B0604020202020204" pitchFamily="34" charset="0"/>
                  <a:cs typeface="Arial" panose="020B0604020202020204" pitchFamily="34" charset="0"/>
                </a:rPr>
                <a:t>bodem en </a:t>
              </a:r>
              <a:r>
                <a:rPr lang="nl-NL" sz="1200" dirty="0" err="1">
                  <a:latin typeface="Arial" panose="020B0604020202020204" pitchFamily="34" charset="0"/>
                  <a:cs typeface="Arial" panose="020B0604020202020204" pitchFamily="34" charset="0"/>
                </a:rPr>
                <a:t>gegevensanalys</a:t>
              </a:r>
              <a:endParaRPr lang="nl-NL" sz="1200" dirty="0">
                <a:latin typeface="Arial" panose="020B0604020202020204" pitchFamily="34" charset="0"/>
                <a:cs typeface="Arial" panose="020B0604020202020204" pitchFamily="34" charset="0"/>
              </a:endParaRPr>
            </a:p>
          </p:txBody>
        </p:sp>
        <p:sp>
          <p:nvSpPr>
            <p:cNvPr id="18" name="Rechthoek 17">
              <a:extLst>
                <a:ext uri="{FF2B5EF4-FFF2-40B4-BE49-F238E27FC236}">
                  <a16:creationId xmlns:a16="http://schemas.microsoft.com/office/drawing/2014/main" id="{27AA3363-F1E8-49C5-9D49-7760FE56C8DA}"/>
                </a:ext>
              </a:extLst>
            </p:cNvPr>
            <p:cNvSpPr/>
            <p:nvPr/>
          </p:nvSpPr>
          <p:spPr>
            <a:xfrm>
              <a:off x="9518004" y="2657963"/>
              <a:ext cx="934072" cy="5487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Arial" panose="020B0604020202020204" pitchFamily="34" charset="0"/>
                  <a:cs typeface="Arial" panose="020B0604020202020204" pitchFamily="34" charset="0"/>
                </a:rPr>
                <a:t>10. Juridische aspecten</a:t>
              </a:r>
            </a:p>
          </p:txBody>
        </p:sp>
        <p:sp>
          <p:nvSpPr>
            <p:cNvPr id="19" name="Rechthoek 18">
              <a:extLst>
                <a:ext uri="{FF2B5EF4-FFF2-40B4-BE49-F238E27FC236}">
                  <a16:creationId xmlns:a16="http://schemas.microsoft.com/office/drawing/2014/main" id="{13688EE4-D394-4B36-A6C7-8D60A0DCE16E}"/>
                </a:ext>
              </a:extLst>
            </p:cNvPr>
            <p:cNvSpPr/>
            <p:nvPr/>
          </p:nvSpPr>
          <p:spPr>
            <a:xfrm>
              <a:off x="10900388" y="1337120"/>
              <a:ext cx="1031513" cy="553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Arial" panose="020B0604020202020204" pitchFamily="34" charset="0"/>
                  <a:cs typeface="Arial" panose="020B0604020202020204" pitchFamily="34" charset="0"/>
                </a:rPr>
                <a:t>11. Verdienmodellen</a:t>
              </a:r>
            </a:p>
          </p:txBody>
        </p:sp>
        <p:sp>
          <p:nvSpPr>
            <p:cNvPr id="20" name="Rechthoek 19">
              <a:extLst>
                <a:ext uri="{FF2B5EF4-FFF2-40B4-BE49-F238E27FC236}">
                  <a16:creationId xmlns:a16="http://schemas.microsoft.com/office/drawing/2014/main" id="{A51E5A04-7C9E-4E33-8D87-3F7785901A24}"/>
                </a:ext>
              </a:extLst>
            </p:cNvPr>
            <p:cNvSpPr/>
            <p:nvPr/>
          </p:nvSpPr>
          <p:spPr>
            <a:xfrm>
              <a:off x="10900388" y="2344578"/>
              <a:ext cx="1031513" cy="553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Arial" panose="020B0604020202020204" pitchFamily="34" charset="0"/>
                  <a:cs typeface="Arial" panose="020B0604020202020204" pitchFamily="34" charset="0"/>
                </a:rPr>
                <a:t>12. Communicatie en effectmonitoring BWI+</a:t>
              </a:r>
            </a:p>
          </p:txBody>
        </p:sp>
        <p:sp>
          <p:nvSpPr>
            <p:cNvPr id="22" name="Rechthoek 21">
              <a:extLst>
                <a:ext uri="{FF2B5EF4-FFF2-40B4-BE49-F238E27FC236}">
                  <a16:creationId xmlns:a16="http://schemas.microsoft.com/office/drawing/2014/main" id="{A13EEF4F-C35F-40F7-8563-A90B853D8D00}"/>
                </a:ext>
              </a:extLst>
            </p:cNvPr>
            <p:cNvSpPr/>
            <p:nvPr/>
          </p:nvSpPr>
          <p:spPr>
            <a:xfrm>
              <a:off x="6533514" y="2657964"/>
              <a:ext cx="930983" cy="5487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Arial" panose="020B0604020202020204" pitchFamily="34" charset="0"/>
                  <a:cs typeface="Arial" panose="020B0604020202020204" pitchFamily="34" charset="0"/>
                </a:rPr>
                <a:t>8. Opties Bodem-verbetering en waterkwaliteit</a:t>
              </a:r>
            </a:p>
          </p:txBody>
        </p:sp>
      </p:grpSp>
      <p:sp>
        <p:nvSpPr>
          <p:cNvPr id="21" name="Tekstvak 20">
            <a:extLst>
              <a:ext uri="{FF2B5EF4-FFF2-40B4-BE49-F238E27FC236}">
                <a16:creationId xmlns:a16="http://schemas.microsoft.com/office/drawing/2014/main" id="{B69FC780-30E0-42A7-AA62-69B3C7723AB3}"/>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6</a:t>
            </a:r>
          </a:p>
        </p:txBody>
      </p:sp>
    </p:spTree>
    <p:extLst>
      <p:ext uri="{BB962C8B-B14F-4D97-AF65-F5344CB8AC3E}">
        <p14:creationId xmlns:p14="http://schemas.microsoft.com/office/powerpoint/2010/main" val="341985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AF5B5E0A-A277-481E-8883-6EB1BA0B3CA0}"/>
              </a:ext>
            </a:extLst>
          </p:cNvPr>
          <p:cNvSpPr>
            <a:spLocks noGrp="1"/>
          </p:cNvSpPr>
          <p:nvPr>
            <p:ph type="subTitle" idx="16"/>
          </p:nvPr>
        </p:nvSpPr>
        <p:spPr>
          <a:xfrm>
            <a:off x="838200" y="1139311"/>
            <a:ext cx="10515600" cy="607213"/>
          </a:xfrm>
        </p:spPr>
        <p:txBody>
          <a:bodyPr>
            <a:normAutofit lnSpcReduction="10000"/>
          </a:bodyPr>
          <a:lstStyle/>
          <a:p>
            <a:r>
              <a:rPr lang="nl-NL" dirty="0"/>
              <a:t>Planning, budget, kwaliteit</a:t>
            </a:r>
          </a:p>
        </p:txBody>
      </p:sp>
      <p:sp>
        <p:nvSpPr>
          <p:cNvPr id="4" name="Tijdelijke aanduiding voor tekst 3">
            <a:extLst>
              <a:ext uri="{FF2B5EF4-FFF2-40B4-BE49-F238E27FC236}">
                <a16:creationId xmlns:a16="http://schemas.microsoft.com/office/drawing/2014/main" id="{31B7CD2A-B6D7-4FA3-B980-799675FF3B94}"/>
              </a:ext>
            </a:extLst>
          </p:cNvPr>
          <p:cNvSpPr>
            <a:spLocks noGrp="1"/>
          </p:cNvSpPr>
          <p:nvPr>
            <p:ph type="body" sz="quarter" idx="17"/>
          </p:nvPr>
        </p:nvSpPr>
        <p:spPr>
          <a:xfrm>
            <a:off x="838200" y="379965"/>
            <a:ext cx="10515600" cy="928135"/>
          </a:xfrm>
        </p:spPr>
        <p:txBody>
          <a:bodyPr/>
          <a:lstStyle/>
          <a:p>
            <a:r>
              <a:rPr lang="nl-NL" dirty="0"/>
              <a:t>1. Transitie landbouw</a:t>
            </a:r>
          </a:p>
        </p:txBody>
      </p:sp>
      <p:graphicFrame>
        <p:nvGraphicFramePr>
          <p:cNvPr id="5" name="Tijdelijke aanduiding voor inhoud 4">
            <a:extLst>
              <a:ext uri="{FF2B5EF4-FFF2-40B4-BE49-F238E27FC236}">
                <a16:creationId xmlns:a16="http://schemas.microsoft.com/office/drawing/2014/main" id="{13A166AA-C3C0-4B67-8ADD-7B9B18D03325}"/>
              </a:ext>
            </a:extLst>
          </p:cNvPr>
          <p:cNvGraphicFramePr>
            <a:graphicFrameLocks/>
          </p:cNvGraphicFramePr>
          <p:nvPr>
            <p:extLst>
              <p:ext uri="{D42A27DB-BD31-4B8C-83A1-F6EECF244321}">
                <p14:modId xmlns:p14="http://schemas.microsoft.com/office/powerpoint/2010/main" val="84604949"/>
              </p:ext>
            </p:extLst>
          </p:nvPr>
        </p:nvGraphicFramePr>
        <p:xfrm>
          <a:off x="838200" y="1738757"/>
          <a:ext cx="10241589" cy="2147264"/>
        </p:xfrm>
        <a:graphic>
          <a:graphicData uri="http://schemas.openxmlformats.org/drawingml/2006/table">
            <a:tbl>
              <a:tblPr firstRow="1" bandRow="1">
                <a:tableStyleId>{93296810-A885-4BE3-A3E7-6D5BEEA58F35}</a:tableStyleId>
              </a:tblPr>
              <a:tblGrid>
                <a:gridCol w="1178418">
                  <a:extLst>
                    <a:ext uri="{9D8B030D-6E8A-4147-A177-3AD203B41FA5}">
                      <a16:colId xmlns:a16="http://schemas.microsoft.com/office/drawing/2014/main" val="985315336"/>
                    </a:ext>
                  </a:extLst>
                </a:gridCol>
                <a:gridCol w="750751">
                  <a:extLst>
                    <a:ext uri="{9D8B030D-6E8A-4147-A177-3AD203B41FA5}">
                      <a16:colId xmlns:a16="http://schemas.microsoft.com/office/drawing/2014/main" val="295057473"/>
                    </a:ext>
                  </a:extLst>
                </a:gridCol>
                <a:gridCol w="8312420">
                  <a:extLst>
                    <a:ext uri="{9D8B030D-6E8A-4147-A177-3AD203B41FA5}">
                      <a16:colId xmlns:a16="http://schemas.microsoft.com/office/drawing/2014/main" val="3890246598"/>
                    </a:ext>
                  </a:extLst>
                </a:gridCol>
              </a:tblGrid>
              <a:tr h="409904">
                <a:tc>
                  <a:txBody>
                    <a:bodyPr/>
                    <a:lstStyle/>
                    <a:p>
                      <a:r>
                        <a:rPr lang="nl-NL" sz="1400" dirty="0"/>
                        <a:t>Landbouw</a:t>
                      </a:r>
                    </a:p>
                  </a:txBody>
                  <a:tcPr/>
                </a:tc>
                <a:tc>
                  <a:txBody>
                    <a:bodyPr/>
                    <a:lstStyle/>
                    <a:p>
                      <a:r>
                        <a:rPr lang="nl-NL" sz="1400" dirty="0"/>
                        <a:t>2020</a:t>
                      </a:r>
                    </a:p>
                  </a:txBody>
                  <a:tcPr/>
                </a:tc>
                <a:tc>
                  <a:txBody>
                    <a:bodyPr/>
                    <a:lstStyle/>
                    <a:p>
                      <a:r>
                        <a:rPr lang="nl-NL" sz="1400" dirty="0"/>
                        <a:t>Toelichting</a:t>
                      </a:r>
                    </a:p>
                  </a:txBody>
                  <a:tcPr/>
                </a:tc>
                <a:extLst>
                  <a:ext uri="{0D108BD9-81ED-4DB2-BD59-A6C34878D82A}">
                    <a16:rowId xmlns:a16="http://schemas.microsoft.com/office/drawing/2014/main" val="277987979"/>
                  </a:ext>
                </a:extLst>
              </a:tr>
              <a:tr h="631410">
                <a:tc>
                  <a:txBody>
                    <a:bodyPr/>
                    <a:lstStyle/>
                    <a:p>
                      <a:r>
                        <a:rPr lang="nl-NL" sz="1200" b="1" kern="1200" dirty="0">
                          <a:solidFill>
                            <a:srgbClr val="012145"/>
                          </a:solidFill>
                          <a:latin typeface="Avenir Book"/>
                        </a:rPr>
                        <a:t>Planning</a:t>
                      </a:r>
                    </a:p>
                  </a:txBody>
                  <a:tcPr/>
                </a:tc>
                <a:tc>
                  <a:txBody>
                    <a:bodyPr/>
                    <a:lstStyle/>
                    <a:p>
                      <a:endParaRPr lang="nl-NL" sz="800" dirty="0">
                        <a:latin typeface="Avenir Book"/>
                      </a:endParaRPr>
                    </a:p>
                  </a:txBody>
                  <a:tcPr/>
                </a:tc>
                <a:tc>
                  <a:txBody>
                    <a:bodyPr/>
                    <a:lstStyle/>
                    <a:p>
                      <a:pPr marL="171450" indent="-171450">
                        <a:buFont typeface="Arial" panose="020B0604020202020204" pitchFamily="34" charset="0"/>
                        <a:buChar char="•"/>
                      </a:pPr>
                      <a:r>
                        <a:rPr lang="nl-NL" sz="1200" dirty="0">
                          <a:solidFill>
                            <a:srgbClr val="012145"/>
                          </a:solidFill>
                          <a:latin typeface="Avenir Book"/>
                        </a:rPr>
                        <a:t>Vertraagde opstart (2 kwartalen) door ontbreken SOK en staatssteundiscussie en </a:t>
                      </a:r>
                      <a:r>
                        <a:rPr lang="nl-NL" sz="1200" dirty="0" err="1">
                          <a:solidFill>
                            <a:srgbClr val="012145"/>
                          </a:solidFill>
                          <a:latin typeface="Avenir Book"/>
                        </a:rPr>
                        <a:t>Covid</a:t>
                      </a:r>
                      <a:r>
                        <a:rPr lang="nl-NL" sz="1200" dirty="0">
                          <a:solidFill>
                            <a:srgbClr val="012145"/>
                          </a:solidFill>
                          <a:latin typeface="Avenir Book"/>
                        </a:rPr>
                        <a:t>. </a:t>
                      </a:r>
                    </a:p>
                    <a:p>
                      <a:pPr marL="171450" indent="-171450">
                        <a:buFont typeface="Arial" panose="020B0604020202020204" pitchFamily="34" charset="0"/>
                        <a:buChar char="•"/>
                      </a:pPr>
                      <a:r>
                        <a:rPr lang="nl-NL" sz="1200" dirty="0">
                          <a:solidFill>
                            <a:srgbClr val="012145"/>
                          </a:solidFill>
                          <a:latin typeface="Avenir Book"/>
                        </a:rPr>
                        <a:t>Per september 2020 versnelling op alle fronten, zal doorlopen bij de inrichting van de proeftuin. </a:t>
                      </a:r>
                    </a:p>
                    <a:p>
                      <a:pPr marL="171450" indent="-171450">
                        <a:buFont typeface="Arial" panose="020B0604020202020204" pitchFamily="34" charset="0"/>
                        <a:buChar char="•"/>
                      </a:pPr>
                      <a:r>
                        <a:rPr lang="nl-NL" sz="1200" dirty="0">
                          <a:solidFill>
                            <a:srgbClr val="012145"/>
                          </a:solidFill>
                          <a:latin typeface="Avenir Book"/>
                        </a:rPr>
                        <a:t>Achterstand in planning kan in loop van tijd ingelopen worden.</a:t>
                      </a:r>
                    </a:p>
                  </a:txBody>
                  <a:tcPr/>
                </a:tc>
                <a:extLst>
                  <a:ext uri="{0D108BD9-81ED-4DB2-BD59-A6C34878D82A}">
                    <a16:rowId xmlns:a16="http://schemas.microsoft.com/office/drawing/2014/main" val="3275819136"/>
                  </a:ext>
                </a:extLst>
              </a:tr>
              <a:tr h="339313">
                <a:tc>
                  <a:txBody>
                    <a:bodyPr/>
                    <a:lstStyle/>
                    <a:p>
                      <a:r>
                        <a:rPr lang="nl-NL" sz="1200" b="1" kern="1200" dirty="0">
                          <a:solidFill>
                            <a:srgbClr val="012145"/>
                          </a:solidFill>
                          <a:latin typeface="Avenir Book"/>
                        </a:rPr>
                        <a:t>Budget</a:t>
                      </a:r>
                    </a:p>
                  </a:txBody>
                  <a:tcPr/>
                </a:tc>
                <a:tc>
                  <a:txBody>
                    <a:bodyPr/>
                    <a:lstStyle/>
                    <a:p>
                      <a:endParaRPr lang="nl-NL" sz="800" dirty="0">
                        <a:latin typeface="Avenir Book"/>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solidFill>
                            <a:srgbClr val="012145"/>
                          </a:solidFill>
                          <a:latin typeface="Avenir Book"/>
                        </a:rPr>
                        <a:t>Macro gezien ligt besteding op koers.</a:t>
                      </a:r>
                    </a:p>
                    <a:p>
                      <a:pPr marL="171450" indent="-171450">
                        <a:buFont typeface="Arial" panose="020B0604020202020204" pitchFamily="34" charset="0"/>
                        <a:buChar char="•"/>
                      </a:pPr>
                      <a:r>
                        <a:rPr lang="nl-NL" sz="1200" dirty="0">
                          <a:solidFill>
                            <a:srgbClr val="012145"/>
                          </a:solidFill>
                          <a:latin typeface="Avenir Book"/>
                        </a:rPr>
                        <a:t>Kasritme bij aantal partners in 2020 sneller dan gepland. Dit kan intern worden opgevangen. Q1 2021 afspraken hierover maken.  </a:t>
                      </a:r>
                    </a:p>
                  </a:txBody>
                  <a:tcPr/>
                </a:tc>
                <a:extLst>
                  <a:ext uri="{0D108BD9-81ED-4DB2-BD59-A6C34878D82A}">
                    <a16:rowId xmlns:a16="http://schemas.microsoft.com/office/drawing/2014/main" val="2267142957"/>
                  </a:ext>
                </a:extLst>
              </a:tr>
              <a:tr h="334664">
                <a:tc>
                  <a:txBody>
                    <a:bodyPr/>
                    <a:lstStyle/>
                    <a:p>
                      <a:r>
                        <a:rPr lang="nl-NL" sz="1200" b="1" kern="1200" dirty="0">
                          <a:solidFill>
                            <a:srgbClr val="012145"/>
                          </a:solidFill>
                          <a:latin typeface="Avenir Book"/>
                        </a:rPr>
                        <a:t>Kwaliteit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err="1">
                          <a:solidFill>
                            <a:srgbClr val="012145"/>
                          </a:solidFill>
                          <a:latin typeface="Avenir Book"/>
                          <a:ea typeface="+mn-ea"/>
                          <a:cs typeface="+mn-cs"/>
                        </a:rPr>
                        <a:t>n.t.b</a:t>
                      </a:r>
                      <a:r>
                        <a:rPr lang="nl-NL" sz="1000" kern="1200" dirty="0">
                          <a:solidFill>
                            <a:srgbClr val="012145"/>
                          </a:solidFill>
                          <a:latin typeface="Avenir Book"/>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solidFill>
                          <a:srgbClr val="012145"/>
                        </a:solidFill>
                        <a:latin typeface="Avenir Book"/>
                      </a:endParaRPr>
                    </a:p>
                  </a:txBody>
                  <a:tcPr/>
                </a:tc>
                <a:tc>
                  <a:txBody>
                    <a:bodyPr/>
                    <a:lstStyle/>
                    <a:p>
                      <a:pPr marL="171450" indent="-171450">
                        <a:buFont typeface="Arial" panose="020B0604020202020204" pitchFamily="34" charset="0"/>
                        <a:buChar char="•"/>
                      </a:pPr>
                      <a:r>
                        <a:rPr lang="nl-NL" sz="1200" dirty="0">
                          <a:solidFill>
                            <a:srgbClr val="012145"/>
                          </a:solidFill>
                          <a:latin typeface="Avenir Book"/>
                        </a:rPr>
                        <a:t>Het is te vroeg om gestarte activiteiten te kunnen beoordelen op kwaliteit. Opvallend: aangemelde innovaties in een aantal gevallen </a:t>
                      </a:r>
                      <a:r>
                        <a:rPr lang="nl-NL" sz="1200" i="1" dirty="0" err="1">
                          <a:solidFill>
                            <a:srgbClr val="012145"/>
                          </a:solidFill>
                          <a:latin typeface="Avenir Book"/>
                        </a:rPr>
                        <a:t>quick</a:t>
                      </a:r>
                      <a:r>
                        <a:rPr lang="nl-NL" sz="1200" i="1" dirty="0">
                          <a:solidFill>
                            <a:srgbClr val="012145"/>
                          </a:solidFill>
                          <a:latin typeface="Avenir Book"/>
                        </a:rPr>
                        <a:t> </a:t>
                      </a:r>
                      <a:r>
                        <a:rPr lang="nl-NL" sz="1200" i="1" dirty="0" err="1">
                          <a:solidFill>
                            <a:srgbClr val="012145"/>
                          </a:solidFill>
                          <a:latin typeface="Avenir Book"/>
                        </a:rPr>
                        <a:t>wins</a:t>
                      </a:r>
                      <a:r>
                        <a:rPr lang="nl-NL" sz="1200" i="1" dirty="0">
                          <a:solidFill>
                            <a:srgbClr val="012145"/>
                          </a:solidFill>
                          <a:latin typeface="Avenir Book"/>
                        </a:rPr>
                        <a:t> /</a:t>
                      </a:r>
                      <a:r>
                        <a:rPr lang="nl-NL" sz="1200" dirty="0">
                          <a:solidFill>
                            <a:srgbClr val="012145"/>
                          </a:solidFill>
                          <a:latin typeface="Avenir Book"/>
                        </a:rPr>
                        <a:t> laaghangend fruit. Nog (zeer) beperkt innovaties die grotere investeringen vragen zoals nieuwe stalconcepten. </a:t>
                      </a:r>
                    </a:p>
                  </a:txBody>
                  <a:tcPr/>
                </a:tc>
                <a:extLst>
                  <a:ext uri="{0D108BD9-81ED-4DB2-BD59-A6C34878D82A}">
                    <a16:rowId xmlns:a16="http://schemas.microsoft.com/office/drawing/2014/main" val="2309222510"/>
                  </a:ext>
                </a:extLst>
              </a:tr>
            </a:tbl>
          </a:graphicData>
        </a:graphic>
      </p:graphicFrame>
      <p:sp>
        <p:nvSpPr>
          <p:cNvPr id="6" name="Tijdelijke aanduiding voor inhoud 1">
            <a:extLst>
              <a:ext uri="{FF2B5EF4-FFF2-40B4-BE49-F238E27FC236}">
                <a16:creationId xmlns:a16="http://schemas.microsoft.com/office/drawing/2014/main" id="{E004B3A4-B880-4803-A9F3-3278B5C9F4FA}"/>
              </a:ext>
            </a:extLst>
          </p:cNvPr>
          <p:cNvSpPr>
            <a:spLocks noGrp="1"/>
          </p:cNvSpPr>
          <p:nvPr>
            <p:ph idx="1"/>
          </p:nvPr>
        </p:nvSpPr>
        <p:spPr>
          <a:xfrm>
            <a:off x="838200" y="4237658"/>
            <a:ext cx="10241589" cy="1394219"/>
          </a:xfrm>
          <a:ln>
            <a:solidFill>
              <a:schemeClr val="accent5">
                <a:lumMod val="50000"/>
              </a:schemeClr>
            </a:solidFill>
          </a:ln>
        </p:spPr>
        <p:txBody>
          <a:bodyPr>
            <a:noAutofit/>
          </a:bodyPr>
          <a:lstStyle/>
          <a:p>
            <a:pPr marL="0" indent="0">
              <a:spcBef>
                <a:spcPts val="0"/>
              </a:spcBef>
              <a:buNone/>
            </a:pPr>
            <a:r>
              <a:rPr lang="nl-NL" sz="1200" b="1" dirty="0"/>
              <a:t>Beheersmaatregelen op issues</a:t>
            </a:r>
          </a:p>
          <a:p>
            <a:pPr>
              <a:spcBef>
                <a:spcPts val="0"/>
              </a:spcBef>
            </a:pPr>
            <a:r>
              <a:rPr lang="nl-NL" sz="1200" dirty="0" err="1"/>
              <a:t>Covid</a:t>
            </a:r>
            <a:r>
              <a:rPr lang="nl-NL" sz="1200" dirty="0"/>
              <a:t> vertraagt fysiek samenwerken op </a:t>
            </a:r>
            <a:r>
              <a:rPr lang="nl-NL" sz="1200" dirty="0" err="1"/>
              <a:t>onderzoekslocaties</a:t>
            </a:r>
            <a:r>
              <a:rPr lang="nl-NL" sz="1200" dirty="0"/>
              <a:t> en kennisbijeenkomsten. We ontwikkelen alternatieve vormen om werving en samenwerking agrariërs, toeleveranciers, innovators door te zetten ondanks </a:t>
            </a:r>
            <a:r>
              <a:rPr lang="nl-NL" sz="1200" dirty="0" err="1"/>
              <a:t>covid</a:t>
            </a:r>
            <a:r>
              <a:rPr lang="nl-NL" sz="1200" dirty="0"/>
              <a:t>.</a:t>
            </a:r>
          </a:p>
          <a:p>
            <a:pPr>
              <a:spcBef>
                <a:spcPts val="0"/>
              </a:spcBef>
            </a:pPr>
            <a:r>
              <a:rPr lang="nl-NL" sz="1200" dirty="0"/>
              <a:t>Evaluatie begin 2021 om selectieprocedures te evalueren en indien nodig te herijken.</a:t>
            </a:r>
          </a:p>
          <a:p>
            <a:pPr>
              <a:spcBef>
                <a:spcPts val="0"/>
              </a:spcBef>
            </a:pPr>
            <a:r>
              <a:rPr lang="nl-NL" sz="1200" dirty="0"/>
              <a:t>Budget: In Q1 2021 wordt afspraken gemaakt over kasritme.</a:t>
            </a:r>
          </a:p>
          <a:p>
            <a:pPr>
              <a:spcBef>
                <a:spcPts val="0"/>
              </a:spcBef>
            </a:pPr>
            <a:r>
              <a:rPr lang="nl-NL" sz="1200" dirty="0"/>
              <a:t>Kwaliteit: Balans tussen relatieve </a:t>
            </a:r>
            <a:r>
              <a:rPr lang="nl-NL" sz="1200" dirty="0" err="1"/>
              <a:t>quick</a:t>
            </a:r>
            <a:r>
              <a:rPr lang="nl-NL" sz="1200" dirty="0"/>
              <a:t> win concepten voor emissiereductie versus investeren in meer structurele maatregelen. De laatste categorie kan pas later instromen omdat deze nog niet altijd beschikbaar zijn op de markt. Bovendien vraagt dit sterker optrekken met bedrijfsleven en/of zoeken van aanvullende subsidiemogelijkheden met het bedrijfsleven</a:t>
            </a:r>
            <a:endParaRPr lang="nl-NL" sz="1200" b="1" dirty="0"/>
          </a:p>
        </p:txBody>
      </p:sp>
      <p:grpSp>
        <p:nvGrpSpPr>
          <p:cNvPr id="7" name="Groep 7">
            <a:extLst>
              <a:ext uri="{FF2B5EF4-FFF2-40B4-BE49-F238E27FC236}">
                <a16:creationId xmlns:a16="http://schemas.microsoft.com/office/drawing/2014/main" id="{F16D95B4-16AF-41EE-8514-6976C612C3D4}"/>
              </a:ext>
            </a:extLst>
          </p:cNvPr>
          <p:cNvGrpSpPr>
            <a:grpSpLocks noChangeAspect="1"/>
          </p:cNvGrpSpPr>
          <p:nvPr/>
        </p:nvGrpSpPr>
        <p:grpSpPr>
          <a:xfrm>
            <a:off x="2264235" y="2944041"/>
            <a:ext cx="293102" cy="293102"/>
            <a:chOff x="16405463" y="5167174"/>
            <a:chExt cx="3382403" cy="3383280"/>
          </a:xfrm>
          <a:solidFill>
            <a:srgbClr val="729452"/>
          </a:solidFill>
        </p:grpSpPr>
        <p:sp>
          <p:nvSpPr>
            <p:cNvPr id="8" name="Oval 11">
              <a:extLst>
                <a:ext uri="{FF2B5EF4-FFF2-40B4-BE49-F238E27FC236}">
                  <a16:creationId xmlns:a16="http://schemas.microsoft.com/office/drawing/2014/main" id="{E2845011-CB96-4DA8-A084-59ABE6948E07}"/>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9" name="Group 36">
              <a:extLst>
                <a:ext uri="{FF2B5EF4-FFF2-40B4-BE49-F238E27FC236}">
                  <a16:creationId xmlns:a16="http://schemas.microsoft.com/office/drawing/2014/main" id="{8B64495A-8B79-4E7F-8584-006453F97A52}"/>
                </a:ext>
              </a:extLst>
            </p:cNvPr>
            <p:cNvGrpSpPr/>
            <p:nvPr/>
          </p:nvGrpSpPr>
          <p:grpSpPr>
            <a:xfrm>
              <a:off x="17375646" y="5946552"/>
              <a:ext cx="1524627" cy="1525684"/>
              <a:chOff x="-1587" y="-3175"/>
              <a:chExt cx="3670300" cy="3671888"/>
            </a:xfrm>
            <a:grpFill/>
          </p:grpSpPr>
          <p:sp>
            <p:nvSpPr>
              <p:cNvPr id="10" name="Freeform 24">
                <a:extLst>
                  <a:ext uri="{FF2B5EF4-FFF2-40B4-BE49-F238E27FC236}">
                    <a16:creationId xmlns:a16="http://schemas.microsoft.com/office/drawing/2014/main" id="{4DBBE4A1-6CF2-47E0-AAF1-80158EA23529}"/>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1" name="Freeform 25">
                <a:extLst>
                  <a:ext uri="{FF2B5EF4-FFF2-40B4-BE49-F238E27FC236}">
                    <a16:creationId xmlns:a16="http://schemas.microsoft.com/office/drawing/2014/main" id="{4FEEA95F-DB8D-4D83-9CF3-809A75EDE373}"/>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15" name="Groep 29">
            <a:extLst>
              <a:ext uri="{FF2B5EF4-FFF2-40B4-BE49-F238E27FC236}">
                <a16:creationId xmlns:a16="http://schemas.microsoft.com/office/drawing/2014/main" id="{EE1B0D22-71C3-407D-8F69-14ABE32EF494}"/>
              </a:ext>
            </a:extLst>
          </p:cNvPr>
          <p:cNvGrpSpPr>
            <a:grpSpLocks noChangeAspect="1"/>
          </p:cNvGrpSpPr>
          <p:nvPr/>
        </p:nvGrpSpPr>
        <p:grpSpPr>
          <a:xfrm>
            <a:off x="2290381" y="2299302"/>
            <a:ext cx="293102" cy="293102"/>
            <a:chOff x="7736218" y="4509850"/>
            <a:chExt cx="720000" cy="720000"/>
          </a:xfrm>
          <a:solidFill>
            <a:schemeClr val="accent2">
              <a:lumMod val="60000"/>
              <a:lumOff val="40000"/>
            </a:schemeClr>
          </a:solidFill>
        </p:grpSpPr>
        <p:sp>
          <p:nvSpPr>
            <p:cNvPr id="16" name="Oval 7">
              <a:extLst>
                <a:ext uri="{FF2B5EF4-FFF2-40B4-BE49-F238E27FC236}">
                  <a16:creationId xmlns:a16="http://schemas.microsoft.com/office/drawing/2014/main" id="{2ED15CCA-9FFB-4A06-9EF3-05EFB5299A15}"/>
                </a:ext>
              </a:extLst>
            </p:cNvPr>
            <p:cNvSpPr>
              <a:spLocks noChangeAspect="1"/>
            </p:cNvSpPr>
            <p:nvPr/>
          </p:nvSpPr>
          <p:spPr>
            <a:xfrm>
              <a:off x="7736218" y="4509850"/>
              <a:ext cx="720000" cy="720000"/>
            </a:xfrm>
            <a:prstGeom prst="ellipse">
              <a:avLst/>
            </a:prstGeom>
            <a:solidFill>
              <a:schemeClr val="accent2"/>
            </a:solid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sp>
          <p:nvSpPr>
            <p:cNvPr id="17" name="Freeform 19">
              <a:extLst>
                <a:ext uri="{FF2B5EF4-FFF2-40B4-BE49-F238E27FC236}">
                  <a16:creationId xmlns:a16="http://schemas.microsoft.com/office/drawing/2014/main" id="{6E38FAC5-068D-4128-9CDA-9A8E7A7BDD04}"/>
                </a:ext>
              </a:extLst>
            </p:cNvPr>
            <p:cNvSpPr>
              <a:spLocks noChangeArrowheads="1"/>
            </p:cNvSpPr>
            <p:nvPr/>
          </p:nvSpPr>
          <p:spPr bwMode="auto">
            <a:xfrm>
              <a:off x="7896366" y="4740111"/>
              <a:ext cx="363130" cy="319635"/>
            </a:xfrm>
            <a:custGeom>
              <a:avLst/>
              <a:gdLst>
                <a:gd name="T0" fmla="*/ 10817 w 634"/>
                <a:gd name="T1" fmla="*/ 84960 h 635"/>
                <a:gd name="T2" fmla="*/ 10817 w 634"/>
                <a:gd name="T3" fmla="*/ 84960 h 635"/>
                <a:gd name="T4" fmla="*/ 79685 w 634"/>
                <a:gd name="T5" fmla="*/ 84960 h 635"/>
                <a:gd name="T6" fmla="*/ 85094 w 634"/>
                <a:gd name="T7" fmla="*/ 79560 h 635"/>
                <a:gd name="T8" fmla="*/ 79685 w 634"/>
                <a:gd name="T9" fmla="*/ 74520 h 635"/>
                <a:gd name="T10" fmla="*/ 26682 w 634"/>
                <a:gd name="T11" fmla="*/ 74520 h 635"/>
                <a:gd name="T12" fmla="*/ 116824 w 634"/>
                <a:gd name="T13" fmla="*/ 16200 h 635"/>
                <a:gd name="T14" fmla="*/ 212374 w 634"/>
                <a:gd name="T15" fmla="*/ 100800 h 635"/>
                <a:gd name="T16" fmla="*/ 228239 w 634"/>
                <a:gd name="T17" fmla="*/ 100800 h 635"/>
                <a:gd name="T18" fmla="*/ 116824 w 634"/>
                <a:gd name="T19" fmla="*/ 0 h 635"/>
                <a:gd name="T20" fmla="*/ 15865 w 634"/>
                <a:gd name="T21" fmla="*/ 58320 h 635"/>
                <a:gd name="T22" fmla="*/ 15865 w 634"/>
                <a:gd name="T23" fmla="*/ 10800 h 635"/>
                <a:gd name="T24" fmla="*/ 10817 w 634"/>
                <a:gd name="T25" fmla="*/ 0 h 635"/>
                <a:gd name="T26" fmla="*/ 0 w 634"/>
                <a:gd name="T27" fmla="*/ 10800 h 635"/>
                <a:gd name="T28" fmla="*/ 0 w 634"/>
                <a:gd name="T29" fmla="*/ 79560 h 635"/>
                <a:gd name="T30" fmla="*/ 10817 w 634"/>
                <a:gd name="T31" fmla="*/ 84960 h 635"/>
                <a:gd name="T32" fmla="*/ 223191 w 634"/>
                <a:gd name="T33" fmla="*/ 143280 h 635"/>
                <a:gd name="T34" fmla="*/ 223191 w 634"/>
                <a:gd name="T35" fmla="*/ 143280 h 635"/>
                <a:gd name="T36" fmla="*/ 148554 w 634"/>
                <a:gd name="T37" fmla="*/ 143280 h 635"/>
                <a:gd name="T38" fmla="*/ 143506 w 634"/>
                <a:gd name="T39" fmla="*/ 148680 h 635"/>
                <a:gd name="T40" fmla="*/ 148554 w 634"/>
                <a:gd name="T41" fmla="*/ 159120 h 635"/>
                <a:gd name="T42" fmla="*/ 206966 w 634"/>
                <a:gd name="T43" fmla="*/ 159120 h 635"/>
                <a:gd name="T44" fmla="*/ 116824 w 634"/>
                <a:gd name="T45" fmla="*/ 212040 h 635"/>
                <a:gd name="T46" fmla="*/ 15865 w 634"/>
                <a:gd name="T47" fmla="*/ 127440 h 635"/>
                <a:gd name="T48" fmla="*/ 5409 w 634"/>
                <a:gd name="T49" fmla="*/ 127440 h 635"/>
                <a:gd name="T50" fmla="*/ 116824 w 634"/>
                <a:gd name="T51" fmla="*/ 228240 h 635"/>
                <a:gd name="T52" fmla="*/ 212374 w 634"/>
                <a:gd name="T53" fmla="*/ 169920 h 635"/>
                <a:gd name="T54" fmla="*/ 212374 w 634"/>
                <a:gd name="T55" fmla="*/ 222840 h 635"/>
                <a:gd name="T56" fmla="*/ 223191 w 634"/>
                <a:gd name="T57" fmla="*/ 228240 h 635"/>
                <a:gd name="T58" fmla="*/ 228239 w 634"/>
                <a:gd name="T59" fmla="*/ 222840 h 635"/>
                <a:gd name="T60" fmla="*/ 228239 w 634"/>
                <a:gd name="T61" fmla="*/ 148680 h 635"/>
                <a:gd name="T62" fmla="*/ 223191 w 634"/>
                <a:gd name="T63" fmla="*/ 14328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1828800" fontAlgn="base">
                <a:spcBef>
                  <a:spcPct val="0"/>
                </a:spcBef>
                <a:spcAft>
                  <a:spcPct val="0"/>
                </a:spcAft>
              </a:pPr>
              <a:endParaRPr lang="nl-NL" b="1" kern="0" dirty="0">
                <a:solidFill>
                  <a:prstClr val="black"/>
                </a:solidFill>
                <a:ea typeface="MS PGothic" panose="020B0600070205080204" pitchFamily="34" charset="-128"/>
              </a:endParaRPr>
            </a:p>
          </p:txBody>
        </p:sp>
      </p:grpSp>
      <p:sp>
        <p:nvSpPr>
          <p:cNvPr id="14" name="Tekstvak 13">
            <a:extLst>
              <a:ext uri="{FF2B5EF4-FFF2-40B4-BE49-F238E27FC236}">
                <a16:creationId xmlns:a16="http://schemas.microsoft.com/office/drawing/2014/main" id="{8DAEDFFB-BB75-4765-B755-6B512ADFDCEE}"/>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7</a:t>
            </a:r>
          </a:p>
        </p:txBody>
      </p:sp>
    </p:spTree>
    <p:extLst>
      <p:ext uri="{BB962C8B-B14F-4D97-AF65-F5344CB8AC3E}">
        <p14:creationId xmlns:p14="http://schemas.microsoft.com/office/powerpoint/2010/main" val="277975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EE6F35-2317-48F8-9DB5-584D141AA396}"/>
              </a:ext>
            </a:extLst>
          </p:cNvPr>
          <p:cNvSpPr>
            <a:spLocks noGrp="1"/>
          </p:cNvSpPr>
          <p:nvPr>
            <p:ph idx="1"/>
          </p:nvPr>
        </p:nvSpPr>
        <p:spPr/>
        <p:txBody>
          <a:bodyPr/>
          <a:lstStyle/>
          <a:p>
            <a:endParaRPr lang="nl-NL"/>
          </a:p>
        </p:txBody>
      </p:sp>
      <p:sp>
        <p:nvSpPr>
          <p:cNvPr id="3" name="Ondertitel 2">
            <a:extLst>
              <a:ext uri="{FF2B5EF4-FFF2-40B4-BE49-F238E27FC236}">
                <a16:creationId xmlns:a16="http://schemas.microsoft.com/office/drawing/2014/main" id="{EAAED5E2-72AE-40EF-A61B-C6AFF04E9E2C}"/>
              </a:ext>
            </a:extLst>
          </p:cNvPr>
          <p:cNvSpPr>
            <a:spLocks noGrp="1"/>
          </p:cNvSpPr>
          <p:nvPr>
            <p:ph type="subTitle" idx="16"/>
          </p:nvPr>
        </p:nvSpPr>
        <p:spPr>
          <a:xfrm>
            <a:off x="956188" y="1167516"/>
            <a:ext cx="10515600" cy="607213"/>
          </a:xfrm>
        </p:spPr>
        <p:txBody>
          <a:bodyPr>
            <a:normAutofit lnSpcReduction="10000"/>
          </a:bodyPr>
          <a:lstStyle/>
          <a:p>
            <a:r>
              <a:rPr lang="nl-NL" dirty="0"/>
              <a:t>Aanpak en mijlpalen</a:t>
            </a:r>
          </a:p>
        </p:txBody>
      </p:sp>
      <p:sp>
        <p:nvSpPr>
          <p:cNvPr id="4" name="Tijdelijke aanduiding voor tekst 3">
            <a:extLst>
              <a:ext uri="{FF2B5EF4-FFF2-40B4-BE49-F238E27FC236}">
                <a16:creationId xmlns:a16="http://schemas.microsoft.com/office/drawing/2014/main" id="{31CCD1B8-4755-40F0-AD3C-FCE7C33D8C02}"/>
              </a:ext>
            </a:extLst>
          </p:cNvPr>
          <p:cNvSpPr>
            <a:spLocks noGrp="1"/>
          </p:cNvSpPr>
          <p:nvPr>
            <p:ph type="body" sz="quarter" idx="17"/>
          </p:nvPr>
        </p:nvSpPr>
        <p:spPr>
          <a:xfrm>
            <a:off x="838200" y="475564"/>
            <a:ext cx="10515600" cy="928135"/>
          </a:xfrm>
        </p:spPr>
        <p:txBody>
          <a:bodyPr/>
          <a:lstStyle/>
          <a:p>
            <a:r>
              <a:rPr lang="nl-NL" dirty="0"/>
              <a:t>1. Transitie landbouw</a:t>
            </a:r>
          </a:p>
        </p:txBody>
      </p:sp>
      <p:graphicFrame>
        <p:nvGraphicFramePr>
          <p:cNvPr id="5" name="Tijdelijke aanduiding voor inhoud 4">
            <a:extLst>
              <a:ext uri="{FF2B5EF4-FFF2-40B4-BE49-F238E27FC236}">
                <a16:creationId xmlns:a16="http://schemas.microsoft.com/office/drawing/2014/main" id="{A9772938-4B29-4F63-A401-C1C560D3ED35}"/>
              </a:ext>
            </a:extLst>
          </p:cNvPr>
          <p:cNvGraphicFramePr>
            <a:graphicFrameLocks/>
          </p:cNvGraphicFramePr>
          <p:nvPr>
            <p:extLst>
              <p:ext uri="{D42A27DB-BD31-4B8C-83A1-F6EECF244321}">
                <p14:modId xmlns:p14="http://schemas.microsoft.com/office/powerpoint/2010/main" val="1158195661"/>
              </p:ext>
            </p:extLst>
          </p:nvPr>
        </p:nvGraphicFramePr>
        <p:xfrm>
          <a:off x="486385" y="1932317"/>
          <a:ext cx="11455205" cy="3973745"/>
        </p:xfrm>
        <a:graphic>
          <a:graphicData uri="http://schemas.openxmlformats.org/drawingml/2006/table">
            <a:tbl>
              <a:tblPr firstRow="1" bandRow="1">
                <a:tableStyleId>{93296810-A885-4BE3-A3E7-6D5BEEA58F35}</a:tableStyleId>
              </a:tblPr>
              <a:tblGrid>
                <a:gridCol w="4700312">
                  <a:extLst>
                    <a:ext uri="{9D8B030D-6E8A-4147-A177-3AD203B41FA5}">
                      <a16:colId xmlns:a16="http://schemas.microsoft.com/office/drawing/2014/main" val="3767666380"/>
                    </a:ext>
                  </a:extLst>
                </a:gridCol>
                <a:gridCol w="2934884">
                  <a:extLst>
                    <a:ext uri="{9D8B030D-6E8A-4147-A177-3AD203B41FA5}">
                      <a16:colId xmlns:a16="http://schemas.microsoft.com/office/drawing/2014/main" val="3145370027"/>
                    </a:ext>
                  </a:extLst>
                </a:gridCol>
                <a:gridCol w="2794995">
                  <a:extLst>
                    <a:ext uri="{9D8B030D-6E8A-4147-A177-3AD203B41FA5}">
                      <a16:colId xmlns:a16="http://schemas.microsoft.com/office/drawing/2014/main" val="3217607972"/>
                    </a:ext>
                  </a:extLst>
                </a:gridCol>
                <a:gridCol w="1025014">
                  <a:extLst>
                    <a:ext uri="{9D8B030D-6E8A-4147-A177-3AD203B41FA5}">
                      <a16:colId xmlns:a16="http://schemas.microsoft.com/office/drawing/2014/main" val="2593601043"/>
                    </a:ext>
                  </a:extLst>
                </a:gridCol>
              </a:tblGrid>
              <a:tr h="277679">
                <a:tc>
                  <a:txBody>
                    <a:bodyPr/>
                    <a:lstStyle/>
                    <a:p>
                      <a:r>
                        <a:rPr lang="nl-NL" sz="1400" dirty="0">
                          <a:latin typeface="Avenir Book"/>
                        </a:rPr>
                        <a:t>Uitgevoerde activiteiten</a:t>
                      </a:r>
                    </a:p>
                  </a:txBody>
                  <a:tcPr/>
                </a:tc>
                <a:tc>
                  <a:txBody>
                    <a:bodyPr/>
                    <a:lstStyle/>
                    <a:p>
                      <a:r>
                        <a:rPr lang="nl-NL" sz="1400" dirty="0">
                          <a:latin typeface="Avenir Book"/>
                        </a:rPr>
                        <a:t>Gerealiseerde mijlpalen</a:t>
                      </a:r>
                    </a:p>
                  </a:txBody>
                  <a:tcPr/>
                </a:tc>
                <a:tc>
                  <a:txBody>
                    <a:bodyPr/>
                    <a:lstStyle/>
                    <a:p>
                      <a:r>
                        <a:rPr lang="nl-NL" sz="1400" dirty="0">
                          <a:latin typeface="Avenir Book"/>
                        </a:rPr>
                        <a:t>Toelichting</a:t>
                      </a:r>
                    </a:p>
                  </a:txBody>
                  <a:tcPr/>
                </a:tc>
                <a:tc>
                  <a:txBody>
                    <a:bodyPr/>
                    <a:lstStyle/>
                    <a:p>
                      <a:r>
                        <a:rPr lang="nl-NL" sz="1400" dirty="0"/>
                        <a:t>Voortgang</a:t>
                      </a:r>
                    </a:p>
                  </a:txBody>
                  <a:tcPr/>
                </a:tc>
                <a:extLst>
                  <a:ext uri="{0D108BD9-81ED-4DB2-BD59-A6C34878D82A}">
                    <a16:rowId xmlns:a16="http://schemas.microsoft.com/office/drawing/2014/main" val="322595574"/>
                  </a:ext>
                </a:extLst>
              </a:tr>
              <a:tr h="3668945">
                <a:tc>
                  <a:txBody>
                    <a:bodyPr/>
                    <a:lstStyle/>
                    <a:p>
                      <a:pPr marL="0" algn="l" defTabSz="914400" rtl="0" eaLnBrk="1" latinLnBrk="0" hangingPunct="1"/>
                      <a:r>
                        <a:rPr lang="nl-NL" sz="1200" b="0" strike="noStrike" kern="1200" baseline="0" dirty="0">
                          <a:solidFill>
                            <a:srgbClr val="002060"/>
                          </a:solidFill>
                          <a:latin typeface="Avenir Book"/>
                          <a:ea typeface="+mn-ea"/>
                          <a:cs typeface="Arial" panose="020B0604020202020204" pitchFamily="34" charset="0"/>
                        </a:rPr>
                        <a:t>November 2019 beperkt voorbereidingen gestart. </a:t>
                      </a:r>
                    </a:p>
                    <a:p>
                      <a:pPr marL="0" algn="l" defTabSz="914400" rtl="0" eaLnBrk="1" latinLnBrk="0" hangingPunct="1"/>
                      <a:r>
                        <a:rPr lang="nl-NL" sz="1200" b="0" strike="noStrike" kern="1200" baseline="0" dirty="0">
                          <a:solidFill>
                            <a:srgbClr val="002060"/>
                          </a:solidFill>
                          <a:latin typeface="Avenir Book"/>
                          <a:ea typeface="+mn-ea"/>
                          <a:cs typeface="Arial" panose="020B0604020202020204" pitchFamily="34" charset="0"/>
                        </a:rPr>
                        <a:t>September 2020 op volle kracht vooruit:</a:t>
                      </a:r>
                    </a:p>
                    <a:p>
                      <a:pPr marL="171450" indent="-171450" algn="l" defTabSz="914400" rtl="0" eaLnBrk="1" latinLnBrk="0" hangingPunct="1">
                        <a:buFont typeface="Wingdings" panose="05000000000000000000" pitchFamily="2" charset="2"/>
                        <a:buChar char="§"/>
                      </a:pPr>
                      <a:r>
                        <a:rPr lang="nl-NL" sz="1200" b="0" strike="noStrike" kern="1200" baseline="0" dirty="0">
                          <a:solidFill>
                            <a:srgbClr val="002060"/>
                          </a:solidFill>
                          <a:latin typeface="Avenir Book"/>
                          <a:ea typeface="+mn-ea"/>
                          <a:cs typeface="Arial" panose="020B0604020202020204" pitchFamily="34" charset="0"/>
                        </a:rPr>
                        <a:t>Intake gesprekken boeren en </a:t>
                      </a:r>
                      <a:r>
                        <a:rPr lang="nl-NL" sz="1200" b="0" strike="noStrike" kern="1200" baseline="0" dirty="0" err="1">
                          <a:solidFill>
                            <a:srgbClr val="002060"/>
                          </a:solidFill>
                          <a:latin typeface="Avenir Book"/>
                          <a:ea typeface="+mn-ea"/>
                          <a:cs typeface="Arial" panose="020B0604020202020204" pitchFamily="34" charset="0"/>
                        </a:rPr>
                        <a:t>innovatoren</a:t>
                      </a:r>
                      <a:r>
                        <a:rPr lang="nl-NL" sz="1200" b="0" strike="noStrike" kern="1200" baseline="0" dirty="0">
                          <a:solidFill>
                            <a:srgbClr val="002060"/>
                          </a:solidFill>
                          <a:latin typeface="Avenir Book"/>
                          <a:ea typeface="+mn-ea"/>
                          <a:cs typeface="Arial" panose="020B0604020202020204" pitchFamily="34" charset="0"/>
                        </a:rPr>
                        <a:t> zijn geïntensiveerd </a:t>
                      </a:r>
                    </a:p>
                    <a:p>
                      <a:pPr marL="171450" indent="-171450" algn="l" defTabSz="914400" rtl="0" eaLnBrk="1" latinLnBrk="0" hangingPunct="1">
                        <a:buFont typeface="Wingdings" panose="05000000000000000000" pitchFamily="2" charset="2"/>
                        <a:buChar char="§"/>
                      </a:pPr>
                      <a:r>
                        <a:rPr lang="nl-NL" sz="1200" b="0" strike="noStrike" kern="1200" baseline="0" dirty="0">
                          <a:solidFill>
                            <a:srgbClr val="002060"/>
                          </a:solidFill>
                          <a:latin typeface="Avenir Book"/>
                          <a:ea typeface="+mn-ea"/>
                          <a:cs typeface="Arial" panose="020B0604020202020204" pitchFamily="34" charset="0"/>
                        </a:rPr>
                        <a:t>3 expertteam gevormd die 30 innovaties hebben beoordeeld; </a:t>
                      </a:r>
                    </a:p>
                    <a:p>
                      <a:pPr marL="171450" indent="-171450" algn="l" defTabSz="914400" rtl="0" eaLnBrk="1" latinLnBrk="0" hangingPunct="1">
                        <a:buFont typeface="Wingdings" panose="05000000000000000000" pitchFamily="2" charset="2"/>
                        <a:buChar char="§"/>
                      </a:pPr>
                      <a:r>
                        <a:rPr lang="nl-NL" sz="1200" b="0" strike="noStrike" kern="1200" baseline="0" dirty="0">
                          <a:solidFill>
                            <a:srgbClr val="002060"/>
                          </a:solidFill>
                          <a:latin typeface="Avenir Book"/>
                          <a:ea typeface="+mn-ea"/>
                          <a:cs typeface="Arial" panose="020B0604020202020204" pitchFamily="34" charset="0"/>
                        </a:rPr>
                        <a:t>15 innovaties geselecteerd door stakeholderoverleg. </a:t>
                      </a:r>
                    </a:p>
                    <a:p>
                      <a:pPr marL="171450" indent="-171450" algn="l" defTabSz="914400" rtl="0" eaLnBrk="1" latinLnBrk="0" hangingPunct="1">
                        <a:buFont typeface="Wingdings" panose="05000000000000000000" pitchFamily="2" charset="2"/>
                        <a:buChar char="§"/>
                      </a:pPr>
                      <a:r>
                        <a:rPr lang="nl-NL" sz="1200" b="0" strike="noStrike" kern="1200" baseline="0" dirty="0">
                          <a:solidFill>
                            <a:srgbClr val="002060"/>
                          </a:solidFill>
                          <a:latin typeface="Avenir Book"/>
                          <a:ea typeface="+mn-ea"/>
                          <a:cs typeface="Arial" panose="020B0604020202020204" pitchFamily="34" charset="0"/>
                        </a:rPr>
                        <a:t>Start verkenning op sensoren voor omgevingsmetingen stof en ammoniak, waterstand, -kwaliteit. Proefsensoren voor omgevingsmetingen ammoniak aangekocht (</a:t>
                      </a:r>
                      <a:r>
                        <a:rPr lang="nl-NL" sz="1200" b="0" strike="noStrike" kern="1200" baseline="0" dirty="0" err="1">
                          <a:solidFill>
                            <a:srgbClr val="002060"/>
                          </a:solidFill>
                          <a:latin typeface="Avenir Book"/>
                          <a:ea typeface="+mn-ea"/>
                          <a:cs typeface="Arial" panose="020B0604020202020204" pitchFamily="34" charset="0"/>
                        </a:rPr>
                        <a:t>Vaportens</a:t>
                      </a:r>
                      <a:r>
                        <a:rPr lang="nl-NL" sz="1200" b="0" strike="noStrike" kern="1200" baseline="0" dirty="0">
                          <a:solidFill>
                            <a:srgbClr val="002060"/>
                          </a:solidFill>
                          <a:latin typeface="Avenir Book"/>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b="0" strike="noStrike" kern="1200" baseline="0" dirty="0">
                          <a:solidFill>
                            <a:srgbClr val="002060"/>
                          </a:solidFill>
                          <a:latin typeface="Avenir Book"/>
                          <a:ea typeface="+mn-ea"/>
                          <a:cs typeface="Arial" panose="020B0604020202020204" pitchFamily="34" charset="0"/>
                        </a:rPr>
                        <a:t>Regionale samenwerking: Overleg met </a:t>
                      </a:r>
                      <a:r>
                        <a:rPr lang="nl-NL" sz="1200" b="0" strike="noStrike" kern="1200" baseline="0" dirty="0" err="1">
                          <a:solidFill>
                            <a:srgbClr val="002060"/>
                          </a:solidFill>
                          <a:latin typeface="Avenir Book"/>
                          <a:ea typeface="+mn-ea"/>
                          <a:cs typeface="Arial" panose="020B0604020202020204" pitchFamily="34" charset="0"/>
                        </a:rPr>
                        <a:t>One</a:t>
                      </a:r>
                      <a:r>
                        <a:rPr lang="nl-NL" sz="1200" b="0" strike="noStrike" kern="1200" baseline="0" dirty="0">
                          <a:solidFill>
                            <a:srgbClr val="002060"/>
                          </a:solidFill>
                          <a:latin typeface="Avenir Book"/>
                          <a:ea typeface="+mn-ea"/>
                          <a:cs typeface="Arial" panose="020B0604020202020204" pitchFamily="34" charset="0"/>
                        </a:rPr>
                        <a:t> </a:t>
                      </a:r>
                      <a:r>
                        <a:rPr lang="nl-NL" sz="1200" b="0" strike="noStrike" kern="1200" baseline="0" dirty="0" err="1">
                          <a:solidFill>
                            <a:srgbClr val="002060"/>
                          </a:solidFill>
                          <a:latin typeface="Avenir Book"/>
                          <a:ea typeface="+mn-ea"/>
                          <a:cs typeface="Arial" panose="020B0604020202020204" pitchFamily="34" charset="0"/>
                        </a:rPr>
                        <a:t>Planet</a:t>
                      </a:r>
                      <a:r>
                        <a:rPr lang="nl-NL" sz="1200" b="0" strike="noStrike" kern="1200" baseline="0" dirty="0">
                          <a:solidFill>
                            <a:srgbClr val="002060"/>
                          </a:solidFill>
                          <a:latin typeface="Avenir Book"/>
                          <a:ea typeface="+mn-ea"/>
                          <a:cs typeface="Arial" panose="020B0604020202020204" pitchFamily="34" charset="0"/>
                        </a:rPr>
                        <a:t> (over koppeling netwerken Regio Deal en </a:t>
                      </a:r>
                      <a:r>
                        <a:rPr lang="nl-NL" sz="1200" b="0" strike="noStrike" kern="1200" baseline="0" dirty="0" err="1">
                          <a:solidFill>
                            <a:srgbClr val="002060"/>
                          </a:solidFill>
                          <a:latin typeface="Avenir Book"/>
                          <a:ea typeface="+mn-ea"/>
                          <a:cs typeface="Arial" panose="020B0604020202020204" pitchFamily="34" charset="0"/>
                        </a:rPr>
                        <a:t>One</a:t>
                      </a:r>
                      <a:r>
                        <a:rPr lang="nl-NL" sz="1200" b="0" strike="noStrike" kern="1200" baseline="0" dirty="0">
                          <a:solidFill>
                            <a:srgbClr val="002060"/>
                          </a:solidFill>
                          <a:latin typeface="Avenir Book"/>
                          <a:ea typeface="+mn-ea"/>
                          <a:cs typeface="Arial" panose="020B0604020202020204" pitchFamily="34" charset="0"/>
                        </a:rPr>
                        <a:t> </a:t>
                      </a:r>
                      <a:r>
                        <a:rPr lang="nl-NL" sz="1200" b="0" strike="noStrike" kern="1200" baseline="0" dirty="0" err="1">
                          <a:solidFill>
                            <a:srgbClr val="002060"/>
                          </a:solidFill>
                          <a:latin typeface="Avenir Book"/>
                          <a:ea typeface="+mn-ea"/>
                          <a:cs typeface="Arial" panose="020B0604020202020204" pitchFamily="34" charset="0"/>
                        </a:rPr>
                        <a:t>Planet</a:t>
                      </a:r>
                      <a:r>
                        <a:rPr lang="nl-NL" sz="1200" b="0" strike="noStrike" kern="1200" baseline="0" dirty="0">
                          <a:solidFill>
                            <a:srgbClr val="002060"/>
                          </a:solidFill>
                          <a:latin typeface="Avenir Book"/>
                          <a:ea typeface="+mn-ea"/>
                          <a:cs typeface="Arial" panose="020B0604020202020204" pitchFamily="34" charset="0"/>
                        </a:rPr>
                        <a:t>, TU Eindhoven (fotonica </a:t>
                      </a:r>
                      <a:r>
                        <a:rPr lang="nl-NL" sz="1200" b="0" strike="noStrike" kern="1200" baseline="0" dirty="0" err="1">
                          <a:solidFill>
                            <a:srgbClr val="002060"/>
                          </a:solidFill>
                          <a:latin typeface="Avenir Book"/>
                          <a:ea typeface="+mn-ea"/>
                          <a:cs typeface="Arial" panose="020B0604020202020204" pitchFamily="34" charset="0"/>
                        </a:rPr>
                        <a:t>sensoring</a:t>
                      </a:r>
                      <a:r>
                        <a:rPr lang="nl-NL" sz="1200" b="0" strike="noStrike" kern="1200" baseline="0" dirty="0">
                          <a:solidFill>
                            <a:srgbClr val="002060"/>
                          </a:solidFill>
                          <a:latin typeface="Avenir Book"/>
                          <a:ea typeface="+mn-ea"/>
                          <a:cs typeface="Arial" panose="020B0604020202020204" pitchFamily="34" charset="0"/>
                        </a:rPr>
                        <a:t>), EMS (NL) en </a:t>
                      </a:r>
                      <a:r>
                        <a:rPr lang="nl-NL" sz="1200" b="0" strike="noStrike" kern="1200" baseline="0" dirty="0" err="1">
                          <a:solidFill>
                            <a:srgbClr val="002060"/>
                          </a:solidFill>
                          <a:latin typeface="Avenir Book"/>
                          <a:ea typeface="+mn-ea"/>
                          <a:cs typeface="Arial" panose="020B0604020202020204" pitchFamily="34" charset="0"/>
                        </a:rPr>
                        <a:t>Vaporsens</a:t>
                      </a:r>
                      <a:r>
                        <a:rPr lang="nl-NL" sz="1200" b="0" strike="noStrike" kern="1200" baseline="0" dirty="0">
                          <a:solidFill>
                            <a:srgbClr val="002060"/>
                          </a:solidFill>
                          <a:latin typeface="Avenir Book"/>
                          <a:ea typeface="+mn-ea"/>
                          <a:cs typeface="Arial" panose="020B0604020202020204" pitchFamily="34" charset="0"/>
                        </a:rPr>
                        <a:t> (USA) (sensor leveranciers). Overleg over samenwerking met programma Schone </a:t>
                      </a:r>
                      <a:r>
                        <a:rPr lang="nl-NL" sz="1200" b="0" strike="noStrike" kern="1200" baseline="0" dirty="0" err="1">
                          <a:solidFill>
                            <a:srgbClr val="002060"/>
                          </a:solidFill>
                          <a:latin typeface="Avenir Book"/>
                          <a:ea typeface="+mn-ea"/>
                          <a:cs typeface="Arial" panose="020B0604020202020204" pitchFamily="34" charset="0"/>
                        </a:rPr>
                        <a:t>LuchtAkkoord</a:t>
                      </a:r>
                      <a:r>
                        <a:rPr lang="nl-NL" sz="1200" b="0" strike="noStrike" kern="1200" baseline="0" dirty="0">
                          <a:solidFill>
                            <a:srgbClr val="002060"/>
                          </a:solidFill>
                          <a:latin typeface="Avenir Book"/>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b="0" strike="noStrike" kern="1200" baseline="0" dirty="0">
                          <a:solidFill>
                            <a:srgbClr val="002060"/>
                          </a:solidFill>
                          <a:latin typeface="Avenir Book"/>
                          <a:ea typeface="+mn-ea"/>
                          <a:cs typeface="Arial" panose="020B0604020202020204" pitchFamily="34" charset="0"/>
                        </a:rPr>
                        <a:t>Voorbereidingen m.b.t. juridische experimenteerruimte (in overleg met LNV) voor strategie vanggewassen en hergebruik bermmaaisel.</a:t>
                      </a:r>
                    </a:p>
                    <a:p>
                      <a:pPr marL="171450" indent="-171450" algn="l" defTabSz="914400" rtl="0" eaLnBrk="1" latinLnBrk="0" hangingPunct="1">
                        <a:buFont typeface="Wingdings" panose="05000000000000000000" pitchFamily="2" charset="2"/>
                        <a:buChar char="§"/>
                      </a:pPr>
                      <a:r>
                        <a:rPr lang="nl-NL" sz="1200" b="0" strike="noStrike" kern="1200" baseline="0" dirty="0">
                          <a:solidFill>
                            <a:srgbClr val="002060"/>
                          </a:solidFill>
                          <a:latin typeface="Avenir Book"/>
                          <a:ea typeface="+mn-ea"/>
                          <a:cs typeface="Arial" panose="020B0604020202020204" pitchFamily="34" charset="0"/>
                        </a:rPr>
                        <a:t>Website + database Proeftuin doorontwikkeld, gelanceerd, operationeel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b="0" strike="noStrike" kern="1200" baseline="0" dirty="0">
                          <a:solidFill>
                            <a:srgbClr val="002060"/>
                          </a:solidFill>
                          <a:latin typeface="Avenir Book"/>
                          <a:ea typeface="+mn-ea"/>
                          <a:cs typeface="Arial" panose="020B0604020202020204" pitchFamily="34" charset="0"/>
                        </a:rPr>
                        <a:t>Voorbereidingen gestart Masterclass Korte Keten en business model canvas training.</a:t>
                      </a:r>
                      <a:r>
                        <a:rPr lang="nl-NL" sz="1200" b="0" strike="noStrike" kern="1200" baseline="0" dirty="0">
                          <a:solidFill>
                            <a:srgbClr val="012145"/>
                          </a:solidFill>
                          <a:latin typeface="Avenir Book"/>
                          <a:ea typeface="+mn-ea"/>
                          <a:cs typeface="Arial" panose="020B0604020202020204" pitchFamily="34" charset="0"/>
                        </a:rPr>
                        <a:t> Werving verdiepende masterclass Korte Keten </a:t>
                      </a:r>
                      <a:r>
                        <a:rPr lang="nl-NL" sz="1200" b="0" strike="noStrike" kern="1200" baseline="0" dirty="0" err="1">
                          <a:solidFill>
                            <a:srgbClr val="012145"/>
                          </a:solidFill>
                          <a:latin typeface="Avenir Book"/>
                          <a:ea typeface="+mn-ea"/>
                          <a:cs typeface="Arial" panose="020B0604020202020204" pitchFamily="34" charset="0"/>
                        </a:rPr>
                        <a:t>ivm</a:t>
                      </a:r>
                      <a:r>
                        <a:rPr lang="nl-NL" sz="1200" b="0" strike="noStrike" kern="1200" baseline="0" dirty="0">
                          <a:solidFill>
                            <a:srgbClr val="012145"/>
                          </a:solidFill>
                          <a:latin typeface="Avenir Book"/>
                          <a:ea typeface="+mn-ea"/>
                          <a:cs typeface="Arial" panose="020B0604020202020204" pitchFamily="34" charset="0"/>
                        </a:rPr>
                        <a:t> </a:t>
                      </a:r>
                      <a:r>
                        <a:rPr lang="nl-NL" sz="1200" b="0" strike="noStrike" kern="1200" baseline="0" dirty="0" err="1">
                          <a:solidFill>
                            <a:srgbClr val="012145"/>
                          </a:solidFill>
                          <a:latin typeface="Avenir Book"/>
                          <a:ea typeface="+mn-ea"/>
                          <a:cs typeface="Arial" panose="020B0604020202020204" pitchFamily="34" charset="0"/>
                        </a:rPr>
                        <a:t>Covid</a:t>
                      </a:r>
                      <a:r>
                        <a:rPr lang="nl-NL" sz="1200" b="0" strike="noStrike" kern="1200" baseline="0" dirty="0">
                          <a:solidFill>
                            <a:srgbClr val="012145"/>
                          </a:solidFill>
                          <a:latin typeface="Avenir Book"/>
                          <a:ea typeface="+mn-ea"/>
                          <a:cs typeface="Arial" panose="020B0604020202020204" pitchFamily="34" charset="0"/>
                        </a:rPr>
                        <a:t> niet gestart en verplaatst naar zomer 2021.</a:t>
                      </a:r>
                    </a:p>
                  </a:txBody>
                  <a:tcPr/>
                </a:tc>
                <a:tc>
                  <a:txBody>
                    <a:bodyPr/>
                    <a:lstStyle/>
                    <a:p>
                      <a:pPr marL="171450" indent="-171450" algn="l" defTabSz="914400" rtl="0" eaLnBrk="1" latinLnBrk="0" hangingPunct="1">
                        <a:buFont typeface="Wingdings" panose="05000000000000000000" pitchFamily="2" charset="2"/>
                        <a:buChar char="§"/>
                      </a:pPr>
                      <a:r>
                        <a:rPr lang="nl-NL" sz="1200" b="0" strike="noStrike" kern="1200" baseline="0" dirty="0">
                          <a:solidFill>
                            <a:srgbClr val="012145"/>
                          </a:solidFill>
                          <a:latin typeface="Avenir Book"/>
                          <a:ea typeface="+mn-ea"/>
                          <a:cs typeface="Arial" panose="020B0604020202020204" pitchFamily="34" charset="0"/>
                        </a:rPr>
                        <a:t>Intakes met alle aanmelders uitgevoerd.</a:t>
                      </a:r>
                    </a:p>
                    <a:p>
                      <a:pPr marL="171450" indent="-171450" algn="l" defTabSz="914400" rtl="0" eaLnBrk="1" latinLnBrk="0" hangingPunct="1">
                        <a:buFont typeface="Wingdings" panose="05000000000000000000" pitchFamily="2" charset="2"/>
                        <a:buChar char="§"/>
                      </a:pPr>
                      <a:r>
                        <a:rPr lang="nl-NL" sz="1200" b="0" strike="noStrike" kern="1200" baseline="0" dirty="0">
                          <a:solidFill>
                            <a:srgbClr val="012145"/>
                          </a:solidFill>
                          <a:latin typeface="Avenir Book"/>
                          <a:ea typeface="+mn-ea"/>
                          <a:cs typeface="Arial" panose="020B0604020202020204" pitchFamily="34" charset="0"/>
                        </a:rPr>
                        <a:t>Eerste 15 innovaties door expertteams en stakeholders geselecteerd en uitrol van de proeftuin kan begin 2021 van start. </a:t>
                      </a:r>
                    </a:p>
                    <a:p>
                      <a:pPr marL="171450" indent="-171450" algn="l" defTabSz="914400" rtl="0" eaLnBrk="1" latinLnBrk="0" hangingPunct="1">
                        <a:buFont typeface="Wingdings" panose="05000000000000000000" pitchFamily="2" charset="2"/>
                        <a:buChar char="§"/>
                      </a:pPr>
                      <a:r>
                        <a:rPr lang="nl-NL" sz="1200" b="0" i="0" strike="noStrike" kern="1200" baseline="0" dirty="0">
                          <a:solidFill>
                            <a:srgbClr val="002060"/>
                          </a:solidFill>
                          <a:latin typeface="Avenir Book"/>
                          <a:ea typeface="+mn-ea"/>
                          <a:cs typeface="Arial" panose="020B0604020202020204" pitchFamily="34" charset="0"/>
                        </a:rPr>
                        <a:t>Januari 2021: Pilot metingen eerste proeftuinen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b="0" strike="noStrike" kern="1200" baseline="0" dirty="0">
                          <a:solidFill>
                            <a:srgbClr val="012145"/>
                          </a:solidFill>
                          <a:latin typeface="Avenir Book"/>
                          <a:ea typeface="+mn-ea"/>
                          <a:cs typeface="Arial" panose="020B0604020202020204" pitchFamily="34" charset="0"/>
                        </a:rPr>
                        <a:t>Website online en doorontwikkeld</a:t>
                      </a:r>
                    </a:p>
                    <a:p>
                      <a:pPr marL="171450" indent="-171450" algn="l" defTabSz="914400" rtl="0" eaLnBrk="1" latinLnBrk="0" hangingPunct="1">
                        <a:buFont typeface="Wingdings" panose="05000000000000000000" pitchFamily="2" charset="2"/>
                        <a:buChar char="§"/>
                      </a:pPr>
                      <a:r>
                        <a:rPr lang="nl-NL" sz="1200" b="0" strike="noStrike" kern="1200" baseline="0" dirty="0">
                          <a:solidFill>
                            <a:srgbClr val="012145"/>
                          </a:solidFill>
                          <a:latin typeface="Avenir Book"/>
                          <a:ea typeface="+mn-ea"/>
                          <a:cs typeface="Arial" panose="020B0604020202020204" pitchFamily="34" charset="0"/>
                        </a:rPr>
                        <a:t>Succesvolle cursus bodembiologie</a:t>
                      </a:r>
                    </a:p>
                    <a:p>
                      <a:pPr marL="171450" indent="-171450" algn="l" defTabSz="914400" rtl="0" eaLnBrk="1" latinLnBrk="0" hangingPunct="1">
                        <a:buFont typeface="Wingdings" panose="05000000000000000000" pitchFamily="2" charset="2"/>
                        <a:buChar char="§"/>
                      </a:pPr>
                      <a:r>
                        <a:rPr lang="nl-NL" sz="1200" b="0" strike="noStrike" kern="1200" baseline="0" dirty="0">
                          <a:solidFill>
                            <a:srgbClr val="012145"/>
                          </a:solidFill>
                          <a:latin typeface="Avenir Book"/>
                          <a:ea typeface="+mn-ea"/>
                          <a:cs typeface="Arial" panose="020B0604020202020204" pitchFamily="34" charset="0"/>
                        </a:rPr>
                        <a:t>Introductieworkshop (</a:t>
                      </a:r>
                      <a:r>
                        <a:rPr lang="nl-NL" sz="1200" b="0" strike="noStrike" kern="1200" baseline="0" dirty="0" err="1">
                          <a:solidFill>
                            <a:srgbClr val="012145"/>
                          </a:solidFill>
                          <a:latin typeface="Avenir Book"/>
                          <a:ea typeface="+mn-ea"/>
                          <a:cs typeface="Arial" panose="020B0604020202020204" pitchFamily="34" charset="0"/>
                        </a:rPr>
                        <a:t>webinar</a:t>
                      </a:r>
                      <a:r>
                        <a:rPr lang="nl-NL" sz="1200" b="0" strike="noStrike" kern="1200" baseline="0" dirty="0">
                          <a:solidFill>
                            <a:srgbClr val="012145"/>
                          </a:solidFill>
                          <a:latin typeface="Avenir Book"/>
                          <a:ea typeface="+mn-ea"/>
                          <a:cs typeface="Arial" panose="020B0604020202020204" pitchFamily="34" charset="0"/>
                        </a:rPr>
                        <a:t>) Nieuwe Verdienmodellen</a:t>
                      </a:r>
                    </a:p>
                    <a:p>
                      <a:pPr marL="171450" indent="-171450" algn="l" defTabSz="914400" rtl="0" eaLnBrk="1" latinLnBrk="0" hangingPunct="1">
                        <a:buFont typeface="Wingdings" panose="05000000000000000000" pitchFamily="2" charset="2"/>
                        <a:buChar char="§"/>
                      </a:pPr>
                      <a:r>
                        <a:rPr lang="nl-NL" sz="1200" b="0" strike="noStrike" kern="1200" baseline="0" dirty="0">
                          <a:solidFill>
                            <a:srgbClr val="012145"/>
                          </a:solidFill>
                          <a:latin typeface="Avenir Book"/>
                          <a:ea typeface="+mn-ea"/>
                          <a:cs typeface="Arial" panose="020B0604020202020204" pitchFamily="34" charset="0"/>
                        </a:rPr>
                        <a:t>oktober masterclass Produceren in de Korte Keten gestart</a:t>
                      </a:r>
                    </a:p>
                    <a:p>
                      <a:pPr marL="171450" indent="-171450" algn="l" defTabSz="914400" rtl="0" eaLnBrk="1" latinLnBrk="0" hangingPunct="1">
                        <a:buFont typeface="Wingdings" panose="05000000000000000000" pitchFamily="2" charset="2"/>
                        <a:buChar char="§"/>
                      </a:pPr>
                      <a:r>
                        <a:rPr lang="nl-NL" sz="1200" b="0" strike="noStrike" kern="1200" baseline="0" dirty="0">
                          <a:solidFill>
                            <a:srgbClr val="012145"/>
                          </a:solidFill>
                          <a:latin typeface="Avenir Book"/>
                          <a:ea typeface="+mn-ea"/>
                          <a:cs typeface="Arial" panose="020B0604020202020204" pitchFamily="34" charset="0"/>
                        </a:rPr>
                        <a:t>Communicatiestrategie uitgewerkt en </a:t>
                      </a:r>
                      <a:r>
                        <a:rPr lang="nl-NL" sz="1200" b="0" strike="noStrike" kern="1200" baseline="0" dirty="0">
                          <a:solidFill>
                            <a:schemeClr val="accent5">
                              <a:lumMod val="50000"/>
                            </a:schemeClr>
                          </a:solidFill>
                          <a:latin typeface="Avenir Book"/>
                          <a:ea typeface="+mn-ea"/>
                          <a:cs typeface="Arial" panose="020B0604020202020204" pitchFamily="34" charset="0"/>
                        </a:rPr>
                        <a:t>aangepast</a:t>
                      </a:r>
                      <a:r>
                        <a:rPr lang="nl-NL" sz="1200" b="0" strike="noStrike" kern="1200" baseline="0" dirty="0">
                          <a:solidFill>
                            <a:srgbClr val="012145"/>
                          </a:solidFill>
                          <a:latin typeface="Avenir Book"/>
                          <a:ea typeface="+mn-ea"/>
                          <a:cs typeface="Arial" panose="020B0604020202020204" pitchFamily="34" charset="0"/>
                        </a:rPr>
                        <a:t> </a:t>
                      </a:r>
                      <a:r>
                        <a:rPr lang="nl-NL" sz="1200" b="0" strike="noStrike" kern="1200" baseline="0" dirty="0" err="1">
                          <a:solidFill>
                            <a:srgbClr val="012145"/>
                          </a:solidFill>
                          <a:latin typeface="Avenir Book"/>
                          <a:ea typeface="+mn-ea"/>
                          <a:cs typeface="Arial" panose="020B0604020202020204" pitchFamily="34" charset="0"/>
                        </a:rPr>
                        <a:t>ivm</a:t>
                      </a:r>
                      <a:r>
                        <a:rPr lang="nl-NL" sz="1200" b="0" strike="noStrike" kern="1200" baseline="0" dirty="0">
                          <a:solidFill>
                            <a:srgbClr val="012145"/>
                          </a:solidFill>
                          <a:latin typeface="Avenir Book"/>
                          <a:ea typeface="+mn-ea"/>
                          <a:cs typeface="Arial" panose="020B0604020202020204" pitchFamily="34" charset="0"/>
                        </a:rPr>
                        <a:t> </a:t>
                      </a:r>
                      <a:r>
                        <a:rPr lang="nl-NL" sz="1200" b="0" strike="noStrike" kern="1200" baseline="0" dirty="0" err="1">
                          <a:solidFill>
                            <a:srgbClr val="012145"/>
                          </a:solidFill>
                          <a:latin typeface="Avenir Book"/>
                          <a:ea typeface="+mn-ea"/>
                          <a:cs typeface="Arial" panose="020B0604020202020204" pitchFamily="34" charset="0"/>
                        </a:rPr>
                        <a:t>Covid</a:t>
                      </a:r>
                      <a:r>
                        <a:rPr lang="nl-NL" sz="1200" b="0" strike="noStrike" kern="1200" baseline="0" dirty="0">
                          <a:solidFill>
                            <a:srgbClr val="012145"/>
                          </a:solidFill>
                          <a:latin typeface="Avenir Book"/>
                          <a:ea typeface="+mn-ea"/>
                          <a:cs typeface="Arial" panose="020B0604020202020204" pitchFamily="34" charset="0"/>
                        </a:rPr>
                        <a:t>-regels. </a:t>
                      </a:r>
                    </a:p>
                  </a:txBody>
                  <a:tcPr/>
                </a:tc>
                <a:tc>
                  <a:txBody>
                    <a:bodyPr/>
                    <a:lstStyle/>
                    <a:p>
                      <a:pPr marL="171450" indent="-171450" algn="l" defTabSz="914400" rtl="0" eaLnBrk="1" latinLnBrk="0" hangingPunct="1">
                        <a:buFont typeface="Wingdings" panose="05000000000000000000" pitchFamily="2" charset="2"/>
                        <a:buChar char="§"/>
                      </a:pPr>
                      <a:r>
                        <a:rPr lang="nl-NL" sz="1200" b="0" strike="noStrike" kern="1200" baseline="0" dirty="0">
                          <a:solidFill>
                            <a:srgbClr val="012145"/>
                          </a:solidFill>
                          <a:latin typeface="Avenir Book"/>
                          <a:ea typeface="+mn-ea"/>
                          <a:cs typeface="Arial" panose="020B0604020202020204" pitchFamily="34" charset="0"/>
                        </a:rPr>
                        <a:t>Overall versnelling in uitvoering sinds september 2020 met de ondertekening van de Consortium Agreement.</a:t>
                      </a:r>
                    </a:p>
                    <a:p>
                      <a:pPr marL="171450" indent="-171450" algn="l" defTabSz="914400" rtl="0" eaLnBrk="1" latinLnBrk="0" hangingPunct="1">
                        <a:buFont typeface="Wingdings" panose="05000000000000000000" pitchFamily="2" charset="2"/>
                        <a:buChar char="§"/>
                      </a:pPr>
                      <a:r>
                        <a:rPr lang="nl-NL" sz="1200" b="0" strike="noStrike" kern="1200" baseline="0" dirty="0" err="1">
                          <a:solidFill>
                            <a:srgbClr val="012145"/>
                          </a:solidFill>
                          <a:latin typeface="Avenir Book"/>
                          <a:ea typeface="+mn-ea"/>
                          <a:cs typeface="Arial" panose="020B0604020202020204" pitchFamily="34" charset="0"/>
                        </a:rPr>
                        <a:t>Covid</a:t>
                      </a:r>
                      <a:r>
                        <a:rPr lang="nl-NL" sz="1200" b="0" strike="noStrike" kern="1200" baseline="0" dirty="0">
                          <a:solidFill>
                            <a:srgbClr val="012145"/>
                          </a:solidFill>
                          <a:latin typeface="Avenir Book"/>
                          <a:ea typeface="+mn-ea"/>
                          <a:cs typeface="Arial" panose="020B0604020202020204" pitchFamily="34" charset="0"/>
                        </a:rPr>
                        <a:t>: vertraging van circa 3-6 maanden. Naar verwachting geen effect voor looptijd van programma. </a:t>
                      </a:r>
                    </a:p>
                    <a:p>
                      <a:pPr marL="171450" indent="-171450" algn="l" defTabSz="914400" rtl="0" eaLnBrk="1" latinLnBrk="0" hangingPunct="1">
                        <a:buFont typeface="Wingdings" panose="05000000000000000000" pitchFamily="2" charset="2"/>
                        <a:buChar char="§"/>
                      </a:pPr>
                      <a:r>
                        <a:rPr lang="nl-NL" sz="1200" b="0" strike="noStrike" kern="1200" baseline="0" dirty="0">
                          <a:solidFill>
                            <a:srgbClr val="012145"/>
                          </a:solidFill>
                          <a:latin typeface="Avenir Book"/>
                          <a:ea typeface="+mn-ea"/>
                          <a:cs typeface="Arial" panose="020B0604020202020204" pitchFamily="34" charset="0"/>
                        </a:rPr>
                        <a:t>Achterstand inlopen door versnellingen bij verschillende projecten (</a:t>
                      </a:r>
                      <a:r>
                        <a:rPr lang="nl-NL" sz="1200" b="0" strike="noStrike" kern="1200" baseline="0" dirty="0" err="1">
                          <a:solidFill>
                            <a:srgbClr val="012145"/>
                          </a:solidFill>
                          <a:latin typeface="Avenir Book"/>
                          <a:ea typeface="+mn-ea"/>
                          <a:cs typeface="Arial" panose="020B0604020202020204" pitchFamily="34" charset="0"/>
                        </a:rPr>
                        <a:t>mn</a:t>
                      </a:r>
                      <a:r>
                        <a:rPr lang="nl-NL" sz="1200" b="0" strike="noStrike" kern="1200" baseline="0" dirty="0">
                          <a:solidFill>
                            <a:srgbClr val="012145"/>
                          </a:solidFill>
                          <a:latin typeface="Avenir Book"/>
                          <a:ea typeface="+mn-ea"/>
                          <a:cs typeface="Arial" panose="020B0604020202020204" pitchFamily="34" charset="0"/>
                        </a:rPr>
                        <a:t> proeftuin). </a:t>
                      </a:r>
                    </a:p>
                    <a:p>
                      <a:pPr marL="171450" indent="-171450" algn="l" defTabSz="914400" rtl="0" eaLnBrk="1" latinLnBrk="0" hangingPunct="1">
                        <a:buFont typeface="Wingdings" panose="05000000000000000000" pitchFamily="2" charset="2"/>
                        <a:buChar char="§"/>
                      </a:pPr>
                      <a:r>
                        <a:rPr lang="nl-NL" sz="1200" b="0" strike="noStrike" kern="1200" baseline="0" dirty="0">
                          <a:solidFill>
                            <a:srgbClr val="012145"/>
                          </a:solidFill>
                          <a:latin typeface="Avenir Book"/>
                          <a:ea typeface="+mn-ea"/>
                          <a:cs typeface="Arial" panose="020B0604020202020204" pitchFamily="34" charset="0"/>
                        </a:rPr>
                        <a:t>Communicatie strategie vraagt permanente aandacht. Er zijn inmiddels twee </a:t>
                      </a:r>
                      <a:r>
                        <a:rPr lang="nl-NL" sz="1200" b="0" strike="noStrike" kern="1200" baseline="0" dirty="0" err="1">
                          <a:solidFill>
                            <a:srgbClr val="012145"/>
                          </a:solidFill>
                          <a:latin typeface="Avenir Book"/>
                          <a:ea typeface="+mn-ea"/>
                          <a:cs typeface="Arial" panose="020B0604020202020204" pitchFamily="34" charset="0"/>
                        </a:rPr>
                        <a:t>webinars</a:t>
                      </a:r>
                      <a:r>
                        <a:rPr lang="nl-NL" sz="1200" b="0" strike="noStrike" kern="1200" baseline="0" dirty="0">
                          <a:solidFill>
                            <a:srgbClr val="012145"/>
                          </a:solidFill>
                          <a:latin typeface="Avenir Book"/>
                          <a:ea typeface="+mn-ea"/>
                          <a:cs typeface="Arial" panose="020B0604020202020204" pitchFamily="34" charset="0"/>
                        </a:rPr>
                        <a:t> gegeven als alternatief voor grotere fysieke bijeenkomsten met de doelgroep. </a:t>
                      </a:r>
                    </a:p>
                  </a:txBody>
                  <a:tcPr/>
                </a:tc>
                <a:tc>
                  <a:txBody>
                    <a:bodyPr/>
                    <a:lstStyle/>
                    <a:p>
                      <a:endParaRPr lang="nl-NL" sz="1000" dirty="0">
                        <a:solidFill>
                          <a:srgbClr val="FF0000"/>
                        </a:solidFill>
                      </a:endParaRPr>
                    </a:p>
                  </a:txBody>
                  <a:tcPr/>
                </a:tc>
                <a:extLst>
                  <a:ext uri="{0D108BD9-81ED-4DB2-BD59-A6C34878D82A}">
                    <a16:rowId xmlns:a16="http://schemas.microsoft.com/office/drawing/2014/main" val="657187531"/>
                  </a:ext>
                </a:extLst>
              </a:tr>
            </a:tbl>
          </a:graphicData>
        </a:graphic>
      </p:graphicFrame>
      <p:grpSp>
        <p:nvGrpSpPr>
          <p:cNvPr id="6" name="Groep 7">
            <a:extLst>
              <a:ext uri="{FF2B5EF4-FFF2-40B4-BE49-F238E27FC236}">
                <a16:creationId xmlns:a16="http://schemas.microsoft.com/office/drawing/2014/main" id="{A8676DBF-0696-4253-AB68-506EA582F757}"/>
              </a:ext>
            </a:extLst>
          </p:cNvPr>
          <p:cNvGrpSpPr>
            <a:grpSpLocks noChangeAspect="1"/>
          </p:cNvGrpSpPr>
          <p:nvPr/>
        </p:nvGrpSpPr>
        <p:grpSpPr>
          <a:xfrm>
            <a:off x="11140949" y="2391588"/>
            <a:ext cx="293102" cy="293102"/>
            <a:chOff x="16405463" y="5167174"/>
            <a:chExt cx="3382403" cy="3383280"/>
          </a:xfrm>
          <a:solidFill>
            <a:srgbClr val="729452"/>
          </a:solidFill>
        </p:grpSpPr>
        <p:sp>
          <p:nvSpPr>
            <p:cNvPr id="7" name="Oval 11">
              <a:extLst>
                <a:ext uri="{FF2B5EF4-FFF2-40B4-BE49-F238E27FC236}">
                  <a16:creationId xmlns:a16="http://schemas.microsoft.com/office/drawing/2014/main" id="{AAFDB192-18CD-4B50-9F00-2B1AC8AA695C}"/>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8" name="Group 36">
              <a:extLst>
                <a:ext uri="{FF2B5EF4-FFF2-40B4-BE49-F238E27FC236}">
                  <a16:creationId xmlns:a16="http://schemas.microsoft.com/office/drawing/2014/main" id="{D334EA79-D25C-4DB8-BF25-E83C5E4C5A38}"/>
                </a:ext>
              </a:extLst>
            </p:cNvPr>
            <p:cNvGrpSpPr/>
            <p:nvPr/>
          </p:nvGrpSpPr>
          <p:grpSpPr>
            <a:xfrm>
              <a:off x="17375646" y="5946552"/>
              <a:ext cx="1524627" cy="1525684"/>
              <a:chOff x="-1587" y="-3175"/>
              <a:chExt cx="3670300" cy="3671888"/>
            </a:xfrm>
            <a:grpFill/>
          </p:grpSpPr>
          <p:sp>
            <p:nvSpPr>
              <p:cNvPr id="9" name="Freeform 24">
                <a:extLst>
                  <a:ext uri="{FF2B5EF4-FFF2-40B4-BE49-F238E27FC236}">
                    <a16:creationId xmlns:a16="http://schemas.microsoft.com/office/drawing/2014/main" id="{2DF1219C-98E1-4D1D-B3C4-2156DA54A136}"/>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0" name="Freeform 25">
                <a:extLst>
                  <a:ext uri="{FF2B5EF4-FFF2-40B4-BE49-F238E27FC236}">
                    <a16:creationId xmlns:a16="http://schemas.microsoft.com/office/drawing/2014/main" id="{97737E42-54F2-460D-92EC-972B4F0C4F6A}"/>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11" name="Groep 7">
            <a:extLst>
              <a:ext uri="{FF2B5EF4-FFF2-40B4-BE49-F238E27FC236}">
                <a16:creationId xmlns:a16="http://schemas.microsoft.com/office/drawing/2014/main" id="{54ACDB81-DF5D-473C-B87C-7E12A7B6C0B0}"/>
              </a:ext>
            </a:extLst>
          </p:cNvPr>
          <p:cNvGrpSpPr>
            <a:grpSpLocks noChangeAspect="1"/>
          </p:cNvGrpSpPr>
          <p:nvPr/>
        </p:nvGrpSpPr>
        <p:grpSpPr>
          <a:xfrm>
            <a:off x="11128663" y="3461497"/>
            <a:ext cx="293102" cy="293102"/>
            <a:chOff x="16405463" y="5167174"/>
            <a:chExt cx="3382403" cy="3383280"/>
          </a:xfrm>
          <a:solidFill>
            <a:srgbClr val="729452"/>
          </a:solidFill>
        </p:grpSpPr>
        <p:sp>
          <p:nvSpPr>
            <p:cNvPr id="12" name="Oval 11">
              <a:extLst>
                <a:ext uri="{FF2B5EF4-FFF2-40B4-BE49-F238E27FC236}">
                  <a16:creationId xmlns:a16="http://schemas.microsoft.com/office/drawing/2014/main" id="{08EB1F62-DDA0-41AD-9660-08F075A7C82C}"/>
                </a:ext>
              </a:extLst>
            </p:cNvPr>
            <p:cNvSpPr>
              <a:spLocks noChangeAspect="1"/>
            </p:cNvSpPr>
            <p:nvPr/>
          </p:nvSpPr>
          <p:spPr>
            <a:xfrm>
              <a:off x="16405463" y="5167174"/>
              <a:ext cx="3382403" cy="3383280"/>
            </a:xfrm>
            <a:prstGeom prst="ellipse">
              <a:avLst/>
            </a:prstGeom>
            <a:grp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grpSp>
          <p:nvGrpSpPr>
            <p:cNvPr id="13" name="Group 36">
              <a:extLst>
                <a:ext uri="{FF2B5EF4-FFF2-40B4-BE49-F238E27FC236}">
                  <a16:creationId xmlns:a16="http://schemas.microsoft.com/office/drawing/2014/main" id="{2C934F4F-6481-49EA-B83B-F838AC69573E}"/>
                </a:ext>
              </a:extLst>
            </p:cNvPr>
            <p:cNvGrpSpPr/>
            <p:nvPr/>
          </p:nvGrpSpPr>
          <p:grpSpPr>
            <a:xfrm>
              <a:off x="17375646" y="5946552"/>
              <a:ext cx="1524627" cy="1525684"/>
              <a:chOff x="-1587" y="-3175"/>
              <a:chExt cx="3670300" cy="3671888"/>
            </a:xfrm>
            <a:grpFill/>
          </p:grpSpPr>
          <p:sp>
            <p:nvSpPr>
              <p:cNvPr id="14" name="Freeform 24">
                <a:extLst>
                  <a:ext uri="{FF2B5EF4-FFF2-40B4-BE49-F238E27FC236}">
                    <a16:creationId xmlns:a16="http://schemas.microsoft.com/office/drawing/2014/main" id="{55695D5D-946D-4BED-87C8-4A8BC81EF5AB}"/>
                  </a:ext>
                </a:extLst>
              </p:cNvPr>
              <p:cNvSpPr>
                <a:spLocks noChangeAspect="1"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sp>
            <p:nvSpPr>
              <p:cNvPr id="15" name="Freeform 25">
                <a:extLst>
                  <a:ext uri="{FF2B5EF4-FFF2-40B4-BE49-F238E27FC236}">
                    <a16:creationId xmlns:a16="http://schemas.microsoft.com/office/drawing/2014/main" id="{9AC8EF48-9913-4989-BD35-AA8EE11C6E0B}"/>
                  </a:ext>
                </a:extLst>
              </p:cNvPr>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3656868"/>
                <a:endParaRPr lang="nl-NL" sz="7200" kern="0" dirty="0">
                  <a:solidFill>
                    <a:srgbClr val="272727"/>
                  </a:solidFill>
                  <a:latin typeface="Raleway Light"/>
                </a:endParaRPr>
              </a:p>
            </p:txBody>
          </p:sp>
        </p:grpSp>
      </p:grpSp>
      <p:grpSp>
        <p:nvGrpSpPr>
          <p:cNvPr id="16" name="Groep 29">
            <a:extLst>
              <a:ext uri="{FF2B5EF4-FFF2-40B4-BE49-F238E27FC236}">
                <a16:creationId xmlns:a16="http://schemas.microsoft.com/office/drawing/2014/main" id="{652D1EE3-F11A-49FE-A24E-C10E7C0A82E1}"/>
              </a:ext>
            </a:extLst>
          </p:cNvPr>
          <p:cNvGrpSpPr>
            <a:grpSpLocks noChangeAspect="1"/>
          </p:cNvGrpSpPr>
          <p:nvPr/>
        </p:nvGrpSpPr>
        <p:grpSpPr>
          <a:xfrm>
            <a:off x="11143112" y="2922288"/>
            <a:ext cx="293102" cy="293102"/>
            <a:chOff x="7736218" y="4509850"/>
            <a:chExt cx="720000" cy="720000"/>
          </a:xfrm>
          <a:solidFill>
            <a:schemeClr val="accent2">
              <a:lumMod val="60000"/>
              <a:lumOff val="40000"/>
            </a:schemeClr>
          </a:solidFill>
        </p:grpSpPr>
        <p:sp>
          <p:nvSpPr>
            <p:cNvPr id="17" name="Oval 7">
              <a:extLst>
                <a:ext uri="{FF2B5EF4-FFF2-40B4-BE49-F238E27FC236}">
                  <a16:creationId xmlns:a16="http://schemas.microsoft.com/office/drawing/2014/main" id="{C26FF77F-A610-4CD7-BD77-66246C4309CA}"/>
                </a:ext>
              </a:extLst>
            </p:cNvPr>
            <p:cNvSpPr>
              <a:spLocks noChangeAspect="1"/>
            </p:cNvSpPr>
            <p:nvPr/>
          </p:nvSpPr>
          <p:spPr>
            <a:xfrm>
              <a:off x="7736218" y="4509850"/>
              <a:ext cx="720000" cy="720000"/>
            </a:xfrm>
            <a:prstGeom prst="ellipse">
              <a:avLst/>
            </a:prstGeom>
            <a:solidFill>
              <a:schemeClr val="accent2"/>
            </a:solid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sp>
          <p:nvSpPr>
            <p:cNvPr id="18" name="Freeform 19">
              <a:extLst>
                <a:ext uri="{FF2B5EF4-FFF2-40B4-BE49-F238E27FC236}">
                  <a16:creationId xmlns:a16="http://schemas.microsoft.com/office/drawing/2014/main" id="{43899378-C19D-4BBA-AB53-2FFAD65A3061}"/>
                </a:ext>
              </a:extLst>
            </p:cNvPr>
            <p:cNvSpPr>
              <a:spLocks noChangeArrowheads="1"/>
            </p:cNvSpPr>
            <p:nvPr/>
          </p:nvSpPr>
          <p:spPr bwMode="auto">
            <a:xfrm>
              <a:off x="7896366" y="4740111"/>
              <a:ext cx="363130" cy="319635"/>
            </a:xfrm>
            <a:custGeom>
              <a:avLst/>
              <a:gdLst>
                <a:gd name="T0" fmla="*/ 10817 w 634"/>
                <a:gd name="T1" fmla="*/ 84960 h 635"/>
                <a:gd name="T2" fmla="*/ 10817 w 634"/>
                <a:gd name="T3" fmla="*/ 84960 h 635"/>
                <a:gd name="T4" fmla="*/ 79685 w 634"/>
                <a:gd name="T5" fmla="*/ 84960 h 635"/>
                <a:gd name="T6" fmla="*/ 85094 w 634"/>
                <a:gd name="T7" fmla="*/ 79560 h 635"/>
                <a:gd name="T8" fmla="*/ 79685 w 634"/>
                <a:gd name="T9" fmla="*/ 74520 h 635"/>
                <a:gd name="T10" fmla="*/ 26682 w 634"/>
                <a:gd name="T11" fmla="*/ 74520 h 635"/>
                <a:gd name="T12" fmla="*/ 116824 w 634"/>
                <a:gd name="T13" fmla="*/ 16200 h 635"/>
                <a:gd name="T14" fmla="*/ 212374 w 634"/>
                <a:gd name="T15" fmla="*/ 100800 h 635"/>
                <a:gd name="T16" fmla="*/ 228239 w 634"/>
                <a:gd name="T17" fmla="*/ 100800 h 635"/>
                <a:gd name="T18" fmla="*/ 116824 w 634"/>
                <a:gd name="T19" fmla="*/ 0 h 635"/>
                <a:gd name="T20" fmla="*/ 15865 w 634"/>
                <a:gd name="T21" fmla="*/ 58320 h 635"/>
                <a:gd name="T22" fmla="*/ 15865 w 634"/>
                <a:gd name="T23" fmla="*/ 10800 h 635"/>
                <a:gd name="T24" fmla="*/ 10817 w 634"/>
                <a:gd name="T25" fmla="*/ 0 h 635"/>
                <a:gd name="T26" fmla="*/ 0 w 634"/>
                <a:gd name="T27" fmla="*/ 10800 h 635"/>
                <a:gd name="T28" fmla="*/ 0 w 634"/>
                <a:gd name="T29" fmla="*/ 79560 h 635"/>
                <a:gd name="T30" fmla="*/ 10817 w 634"/>
                <a:gd name="T31" fmla="*/ 84960 h 635"/>
                <a:gd name="T32" fmla="*/ 223191 w 634"/>
                <a:gd name="T33" fmla="*/ 143280 h 635"/>
                <a:gd name="T34" fmla="*/ 223191 w 634"/>
                <a:gd name="T35" fmla="*/ 143280 h 635"/>
                <a:gd name="T36" fmla="*/ 148554 w 634"/>
                <a:gd name="T37" fmla="*/ 143280 h 635"/>
                <a:gd name="T38" fmla="*/ 143506 w 634"/>
                <a:gd name="T39" fmla="*/ 148680 h 635"/>
                <a:gd name="T40" fmla="*/ 148554 w 634"/>
                <a:gd name="T41" fmla="*/ 159120 h 635"/>
                <a:gd name="T42" fmla="*/ 206966 w 634"/>
                <a:gd name="T43" fmla="*/ 159120 h 635"/>
                <a:gd name="T44" fmla="*/ 116824 w 634"/>
                <a:gd name="T45" fmla="*/ 212040 h 635"/>
                <a:gd name="T46" fmla="*/ 15865 w 634"/>
                <a:gd name="T47" fmla="*/ 127440 h 635"/>
                <a:gd name="T48" fmla="*/ 5409 w 634"/>
                <a:gd name="T49" fmla="*/ 127440 h 635"/>
                <a:gd name="T50" fmla="*/ 116824 w 634"/>
                <a:gd name="T51" fmla="*/ 228240 h 635"/>
                <a:gd name="T52" fmla="*/ 212374 w 634"/>
                <a:gd name="T53" fmla="*/ 169920 h 635"/>
                <a:gd name="T54" fmla="*/ 212374 w 634"/>
                <a:gd name="T55" fmla="*/ 222840 h 635"/>
                <a:gd name="T56" fmla="*/ 223191 w 634"/>
                <a:gd name="T57" fmla="*/ 228240 h 635"/>
                <a:gd name="T58" fmla="*/ 228239 w 634"/>
                <a:gd name="T59" fmla="*/ 222840 h 635"/>
                <a:gd name="T60" fmla="*/ 228239 w 634"/>
                <a:gd name="T61" fmla="*/ 148680 h 635"/>
                <a:gd name="T62" fmla="*/ 223191 w 634"/>
                <a:gd name="T63" fmla="*/ 14328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1828800" fontAlgn="base">
                <a:spcBef>
                  <a:spcPct val="0"/>
                </a:spcBef>
                <a:spcAft>
                  <a:spcPct val="0"/>
                </a:spcAft>
              </a:pPr>
              <a:endParaRPr lang="nl-NL" b="1" kern="0" dirty="0">
                <a:solidFill>
                  <a:prstClr val="black"/>
                </a:solidFill>
                <a:ea typeface="MS PGothic" panose="020B0600070205080204" pitchFamily="34" charset="-128"/>
              </a:endParaRPr>
            </a:p>
          </p:txBody>
        </p:sp>
      </p:grpSp>
      <p:grpSp>
        <p:nvGrpSpPr>
          <p:cNvPr id="19" name="Groep 29">
            <a:extLst>
              <a:ext uri="{FF2B5EF4-FFF2-40B4-BE49-F238E27FC236}">
                <a16:creationId xmlns:a16="http://schemas.microsoft.com/office/drawing/2014/main" id="{184BA541-5D66-41B3-B23B-D4802DDD5258}"/>
              </a:ext>
            </a:extLst>
          </p:cNvPr>
          <p:cNvGrpSpPr>
            <a:grpSpLocks noChangeAspect="1"/>
          </p:cNvGrpSpPr>
          <p:nvPr/>
        </p:nvGrpSpPr>
        <p:grpSpPr>
          <a:xfrm>
            <a:off x="11135667" y="4002873"/>
            <a:ext cx="293102" cy="293102"/>
            <a:chOff x="7736218" y="4509850"/>
            <a:chExt cx="720000" cy="720000"/>
          </a:xfrm>
          <a:solidFill>
            <a:schemeClr val="accent2">
              <a:lumMod val="60000"/>
              <a:lumOff val="40000"/>
            </a:schemeClr>
          </a:solidFill>
        </p:grpSpPr>
        <p:sp>
          <p:nvSpPr>
            <p:cNvPr id="20" name="Oval 7">
              <a:extLst>
                <a:ext uri="{FF2B5EF4-FFF2-40B4-BE49-F238E27FC236}">
                  <a16:creationId xmlns:a16="http://schemas.microsoft.com/office/drawing/2014/main" id="{4F8B7BCF-98CC-4BF6-849C-66D7CA0F01FA}"/>
                </a:ext>
              </a:extLst>
            </p:cNvPr>
            <p:cNvSpPr>
              <a:spLocks noChangeAspect="1"/>
            </p:cNvSpPr>
            <p:nvPr/>
          </p:nvSpPr>
          <p:spPr>
            <a:xfrm>
              <a:off x="7736218" y="4509850"/>
              <a:ext cx="720000" cy="720000"/>
            </a:xfrm>
            <a:prstGeom prst="ellipse">
              <a:avLst/>
            </a:prstGeom>
            <a:solidFill>
              <a:schemeClr val="accent2"/>
            </a:solidFill>
            <a:ln w="38100" cap="flat" cmpd="sng" algn="ctr">
              <a:noFill/>
              <a:prstDash val="solid"/>
            </a:ln>
            <a:effectLst/>
          </p:spPr>
          <p:txBody>
            <a:bodyPr lIns="487570" tIns="243784" rIns="487570" bIns="243784" rtlCol="0" anchor="ctr"/>
            <a:lstStyle/>
            <a:p>
              <a:pPr algn="ctr" defTabSz="3656868"/>
              <a:endParaRPr lang="nl-NL" sz="7200" kern="0" dirty="0">
                <a:solidFill>
                  <a:prstClr val="white"/>
                </a:solidFill>
                <a:latin typeface="Raleway Light"/>
              </a:endParaRPr>
            </a:p>
          </p:txBody>
        </p:sp>
        <p:sp>
          <p:nvSpPr>
            <p:cNvPr id="21" name="Freeform 19">
              <a:extLst>
                <a:ext uri="{FF2B5EF4-FFF2-40B4-BE49-F238E27FC236}">
                  <a16:creationId xmlns:a16="http://schemas.microsoft.com/office/drawing/2014/main" id="{C8F5752E-196C-40FC-B4E3-A9FA2E46D9AB}"/>
                </a:ext>
              </a:extLst>
            </p:cNvPr>
            <p:cNvSpPr>
              <a:spLocks noChangeArrowheads="1"/>
            </p:cNvSpPr>
            <p:nvPr/>
          </p:nvSpPr>
          <p:spPr bwMode="auto">
            <a:xfrm>
              <a:off x="7896366" y="4740111"/>
              <a:ext cx="363130" cy="319635"/>
            </a:xfrm>
            <a:custGeom>
              <a:avLst/>
              <a:gdLst>
                <a:gd name="T0" fmla="*/ 10817 w 634"/>
                <a:gd name="T1" fmla="*/ 84960 h 635"/>
                <a:gd name="T2" fmla="*/ 10817 w 634"/>
                <a:gd name="T3" fmla="*/ 84960 h 635"/>
                <a:gd name="T4" fmla="*/ 79685 w 634"/>
                <a:gd name="T5" fmla="*/ 84960 h 635"/>
                <a:gd name="T6" fmla="*/ 85094 w 634"/>
                <a:gd name="T7" fmla="*/ 79560 h 635"/>
                <a:gd name="T8" fmla="*/ 79685 w 634"/>
                <a:gd name="T9" fmla="*/ 74520 h 635"/>
                <a:gd name="T10" fmla="*/ 26682 w 634"/>
                <a:gd name="T11" fmla="*/ 74520 h 635"/>
                <a:gd name="T12" fmla="*/ 116824 w 634"/>
                <a:gd name="T13" fmla="*/ 16200 h 635"/>
                <a:gd name="T14" fmla="*/ 212374 w 634"/>
                <a:gd name="T15" fmla="*/ 100800 h 635"/>
                <a:gd name="T16" fmla="*/ 228239 w 634"/>
                <a:gd name="T17" fmla="*/ 100800 h 635"/>
                <a:gd name="T18" fmla="*/ 116824 w 634"/>
                <a:gd name="T19" fmla="*/ 0 h 635"/>
                <a:gd name="T20" fmla="*/ 15865 w 634"/>
                <a:gd name="T21" fmla="*/ 58320 h 635"/>
                <a:gd name="T22" fmla="*/ 15865 w 634"/>
                <a:gd name="T23" fmla="*/ 10800 h 635"/>
                <a:gd name="T24" fmla="*/ 10817 w 634"/>
                <a:gd name="T25" fmla="*/ 0 h 635"/>
                <a:gd name="T26" fmla="*/ 0 w 634"/>
                <a:gd name="T27" fmla="*/ 10800 h 635"/>
                <a:gd name="T28" fmla="*/ 0 w 634"/>
                <a:gd name="T29" fmla="*/ 79560 h 635"/>
                <a:gd name="T30" fmla="*/ 10817 w 634"/>
                <a:gd name="T31" fmla="*/ 84960 h 635"/>
                <a:gd name="T32" fmla="*/ 223191 w 634"/>
                <a:gd name="T33" fmla="*/ 143280 h 635"/>
                <a:gd name="T34" fmla="*/ 223191 w 634"/>
                <a:gd name="T35" fmla="*/ 143280 h 635"/>
                <a:gd name="T36" fmla="*/ 148554 w 634"/>
                <a:gd name="T37" fmla="*/ 143280 h 635"/>
                <a:gd name="T38" fmla="*/ 143506 w 634"/>
                <a:gd name="T39" fmla="*/ 148680 h 635"/>
                <a:gd name="T40" fmla="*/ 148554 w 634"/>
                <a:gd name="T41" fmla="*/ 159120 h 635"/>
                <a:gd name="T42" fmla="*/ 206966 w 634"/>
                <a:gd name="T43" fmla="*/ 159120 h 635"/>
                <a:gd name="T44" fmla="*/ 116824 w 634"/>
                <a:gd name="T45" fmla="*/ 212040 h 635"/>
                <a:gd name="T46" fmla="*/ 15865 w 634"/>
                <a:gd name="T47" fmla="*/ 127440 h 635"/>
                <a:gd name="T48" fmla="*/ 5409 w 634"/>
                <a:gd name="T49" fmla="*/ 127440 h 635"/>
                <a:gd name="T50" fmla="*/ 116824 w 634"/>
                <a:gd name="T51" fmla="*/ 228240 h 635"/>
                <a:gd name="T52" fmla="*/ 212374 w 634"/>
                <a:gd name="T53" fmla="*/ 169920 h 635"/>
                <a:gd name="T54" fmla="*/ 212374 w 634"/>
                <a:gd name="T55" fmla="*/ 222840 h 635"/>
                <a:gd name="T56" fmla="*/ 223191 w 634"/>
                <a:gd name="T57" fmla="*/ 228240 h 635"/>
                <a:gd name="T58" fmla="*/ 228239 w 634"/>
                <a:gd name="T59" fmla="*/ 222840 h 635"/>
                <a:gd name="T60" fmla="*/ 228239 w 634"/>
                <a:gd name="T61" fmla="*/ 148680 h 635"/>
                <a:gd name="T62" fmla="*/ 223191 w 634"/>
                <a:gd name="T63" fmla="*/ 14328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1828800" fontAlgn="base">
                <a:spcBef>
                  <a:spcPct val="0"/>
                </a:spcBef>
                <a:spcAft>
                  <a:spcPct val="0"/>
                </a:spcAft>
              </a:pPr>
              <a:endParaRPr lang="nl-NL" b="1" kern="0" dirty="0">
                <a:solidFill>
                  <a:prstClr val="black"/>
                </a:solidFill>
                <a:ea typeface="MS PGothic" panose="020B0600070205080204" pitchFamily="34" charset="-128"/>
              </a:endParaRPr>
            </a:p>
          </p:txBody>
        </p:sp>
      </p:grpSp>
      <p:sp>
        <p:nvSpPr>
          <p:cNvPr id="22" name="Tekstvak 21">
            <a:extLst>
              <a:ext uri="{FF2B5EF4-FFF2-40B4-BE49-F238E27FC236}">
                <a16:creationId xmlns:a16="http://schemas.microsoft.com/office/drawing/2014/main" id="{1E5F980D-4822-44E6-AAC7-2599FA9ED873}"/>
              </a:ext>
            </a:extLst>
          </p:cNvPr>
          <p:cNvSpPr txBox="1"/>
          <p:nvPr/>
        </p:nvSpPr>
        <p:spPr>
          <a:xfrm>
            <a:off x="100899" y="119818"/>
            <a:ext cx="655846" cy="369332"/>
          </a:xfrm>
          <a:prstGeom prst="rect">
            <a:avLst/>
          </a:prstGeom>
          <a:solidFill>
            <a:srgbClr val="012145"/>
          </a:solidFill>
        </p:spPr>
        <p:txBody>
          <a:bodyPr wrap="square" rtlCol="0">
            <a:spAutoFit/>
          </a:bodyPr>
          <a:lstStyle/>
          <a:p>
            <a:pPr algn="ctr"/>
            <a:r>
              <a:rPr lang="nl-NL" dirty="0">
                <a:solidFill>
                  <a:schemeClr val="bg1"/>
                </a:solidFill>
                <a:latin typeface="Avenir Book"/>
              </a:rPr>
              <a:t>8</a:t>
            </a:r>
          </a:p>
        </p:txBody>
      </p:sp>
    </p:spTree>
    <p:extLst>
      <p:ext uri="{BB962C8B-B14F-4D97-AF65-F5344CB8AC3E}">
        <p14:creationId xmlns:p14="http://schemas.microsoft.com/office/powerpoint/2010/main" val="2649591872"/>
      </p:ext>
    </p:extLst>
  </p:cSld>
  <p:clrMapOvr>
    <a:masterClrMapping/>
  </p:clrMapOvr>
</p:sld>
</file>

<file path=ppt/theme/theme1.xml><?xml version="1.0" encoding="utf-8"?>
<a:theme xmlns:a="http://schemas.openxmlformats.org/drawingml/2006/main" name="Office-thema">
  <a:themeElements>
    <a:clrScheme name="Regio Foodvalley">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4460</Words>
  <Application>Microsoft Office PowerPoint</Application>
  <PresentationFormat>Breedbeeld</PresentationFormat>
  <Paragraphs>693</Paragraphs>
  <Slides>27</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27</vt:i4>
      </vt:variant>
    </vt:vector>
  </HeadingPairs>
  <TitlesOfParts>
    <vt:vector size="34" baseType="lpstr">
      <vt:lpstr>Arial</vt:lpstr>
      <vt:lpstr>Avenir Black</vt:lpstr>
      <vt:lpstr>Avenir Book</vt:lpstr>
      <vt:lpstr>Calibri</vt:lpstr>
      <vt:lpstr>Raleway Light</vt:lpstr>
      <vt:lpstr>Wingdings</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Andrea</dc:creator>
  <cp:lastModifiedBy>Fellinger, Mariken</cp:lastModifiedBy>
  <cp:revision>108</cp:revision>
  <cp:lastPrinted>2019-05-28T07:31:18Z</cp:lastPrinted>
  <dcterms:created xsi:type="dcterms:W3CDTF">2019-03-27T08:22:32Z</dcterms:created>
  <dcterms:modified xsi:type="dcterms:W3CDTF">2021-04-20T10:04:30Z</dcterms:modified>
</cp:coreProperties>
</file>