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1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65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B2F6EB-57AC-8EBE-6039-F21BBE2191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35C2FCD-AD6A-4280-5259-0246C07F09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6787267-62C8-1BA6-6357-89339E6C4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0A382-E41D-4EEC-9E18-528BDFF8B7E4}" type="datetimeFigureOut">
              <a:rPr lang="nl-NL" smtClean="0"/>
              <a:t>9-6-2026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A3B1204-9EF7-CEB9-8254-994C4EDF2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0D1A02B-951F-00CF-A2E1-AF2F98953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7571-1C01-4EA8-AB44-9511201E5F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9898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E844A1-4CA6-ED0E-B460-9C9EF4D53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DC5A34B-D3B8-D391-2968-837627907E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E0346CD-7B9B-D24F-38C5-47D5A0FF7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0A382-E41D-4EEC-9E18-528BDFF8B7E4}" type="datetimeFigureOut">
              <a:rPr lang="nl-NL" smtClean="0"/>
              <a:t>9-6-2026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715D0E0-6281-34F9-9C0F-CCF9A2154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9B0259B-39A1-559D-CDB0-146D0D8E5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7571-1C01-4EA8-AB44-9511201E5F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1910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E5FFAA04-3CEE-DA50-7AA9-6998D9FDE6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7AF3539-5684-3729-66D5-6A875A9E6B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3161576-8510-86C5-14E3-5A9007823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0A382-E41D-4EEC-9E18-528BDFF8B7E4}" type="datetimeFigureOut">
              <a:rPr lang="nl-NL" smtClean="0"/>
              <a:t>9-6-2026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1B4F5C7-FE3D-FD5B-FE52-EAFC34A29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2AC11C1-DEA6-5202-68D2-AAB15923F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7571-1C01-4EA8-AB44-9511201E5F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1410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DE2014-E5F7-141F-2C95-528622F8B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DA9DA79-CF61-4967-EB32-873BA3DC5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E8428A7-39E5-EDA6-CCFD-0DE3FCD69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0A382-E41D-4EEC-9E18-528BDFF8B7E4}" type="datetimeFigureOut">
              <a:rPr lang="nl-NL" smtClean="0"/>
              <a:t>9-6-2026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38636D6-B92C-9730-8771-35ABA5B6A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46033F4-86AA-A358-AC63-D565B564C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7571-1C01-4EA8-AB44-9511201E5F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9089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387977-18C1-ED34-578D-F5CC11592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1F8680A-F67A-D7F4-6652-6011694448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960DFD5-A3EA-5FB4-394A-78D49AA8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0A382-E41D-4EEC-9E18-528BDFF8B7E4}" type="datetimeFigureOut">
              <a:rPr lang="nl-NL" smtClean="0"/>
              <a:t>9-6-2026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12FD18D-EF09-82E9-100C-FB50FD94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F388441-D408-7A34-911E-E63735BA4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7571-1C01-4EA8-AB44-9511201E5F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1765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20BB46-1992-D096-1DE1-245257A46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3DD2C70-E10A-33B1-0047-1034146CB8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3F866B1-808F-13CD-852F-4538FB0EB7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ACEDABF-B0D2-BACF-4633-015E11315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0A382-E41D-4EEC-9E18-528BDFF8B7E4}" type="datetimeFigureOut">
              <a:rPr lang="nl-NL" smtClean="0"/>
              <a:t>9-6-2026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17214E6-6BA1-1D89-6B73-DDA61978C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2D520DA-1BF2-C8D3-D1E3-412774AD1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7571-1C01-4EA8-AB44-9511201E5F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1209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0DE773-51B4-B780-06E3-E99AC7ED5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E35B1B4-2158-D275-4CDE-F3C6CE0A64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DE1CA0B-7D40-FCED-0CA2-EBAD15A229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F591F07-37BC-A0F2-86A5-CB45EA6118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F30E035-5982-ADC2-5D42-3FA2A65A37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EEA775C-EC37-9AD1-74B3-87F338BD2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0A382-E41D-4EEC-9E18-528BDFF8B7E4}" type="datetimeFigureOut">
              <a:rPr lang="nl-NL" smtClean="0"/>
              <a:t>9-6-2026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99383AF9-8E6C-C00A-27E2-643B20AD4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E9C7F7B-CD98-3323-B04D-354E28765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7571-1C01-4EA8-AB44-9511201E5F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722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CD9C0E-5F9B-9589-42A3-53FED47F9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E5D0751-7ED5-B1B8-A8C6-DA99FBCF8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0A382-E41D-4EEC-9E18-528BDFF8B7E4}" type="datetimeFigureOut">
              <a:rPr lang="nl-NL" smtClean="0"/>
              <a:t>9-6-2026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76A49E1-3145-4151-AA56-B3559A10B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C9AD647-A5B4-D9D6-0699-95F31D817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7571-1C01-4EA8-AB44-9511201E5F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050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39CB64F1-2F7E-66E4-2565-35E42F892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0A382-E41D-4EEC-9E18-528BDFF8B7E4}" type="datetimeFigureOut">
              <a:rPr lang="nl-NL" smtClean="0"/>
              <a:t>9-6-2026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6A0406F-497D-FED4-9695-DDFEE938A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A55B583-E9C6-6338-7878-903D75467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7571-1C01-4EA8-AB44-9511201E5F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1102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D8B51B-B980-B109-2190-751F3FC79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5B3BE68-3DE6-94B5-07DE-370FD61FC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EB542E1-31E0-1334-9DA0-2BB4DDC6A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33EA50D-34AA-EF17-5077-D3ABB7CAD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0A382-E41D-4EEC-9E18-528BDFF8B7E4}" type="datetimeFigureOut">
              <a:rPr lang="nl-NL" smtClean="0"/>
              <a:t>9-6-2026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C87BFD8-490F-9368-11A0-7E30F79A5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9764E1D-F5C8-91A1-F15D-BF4B0A62A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7571-1C01-4EA8-AB44-9511201E5F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7859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D6024C-B77A-6A59-3078-093F96255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63CBF77-DC63-FDDB-1B80-C5ADB9683C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672AB2D-2752-D0E0-805A-DD9EB8122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AB05639-E123-44A9-2D32-50BD5E47A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0A382-E41D-4EEC-9E18-528BDFF8B7E4}" type="datetimeFigureOut">
              <a:rPr lang="nl-NL" smtClean="0"/>
              <a:t>9-6-2026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3235F6B-CEB2-7489-F9C8-792E8268D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F11F637-C478-CF2D-A92A-8ED14D1A8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7571-1C01-4EA8-AB44-9511201E5F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8939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D2356CA-DB1D-F50E-410C-954BFC1EF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528E76A-2827-ADA6-1145-36A1965ED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F8399BF-8650-1752-B8E4-D4B5D9BA88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30A382-E41D-4EEC-9E18-528BDFF8B7E4}" type="datetimeFigureOut">
              <a:rPr lang="nl-NL" smtClean="0"/>
              <a:t>9-6-2026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45A907A-EFF5-0BE0-A189-5E0150A236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2DAE907-1305-E0D4-12B2-728FDA431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CB7571-1C01-4EA8-AB44-9511201E5F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607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BE82DBC-8B3D-1C51-686A-F70D432D4AC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149" b="-2"/>
          <a:stretch>
            <a:fillRect/>
          </a:stretch>
        </p:blipFill>
        <p:spPr>
          <a:xfrm>
            <a:off x="3065741" y="457200"/>
            <a:ext cx="6060517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869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9C0EC7A-CA2D-2C27-C19C-92BA7E2BE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nl-NL" sz="4000">
                <a:solidFill>
                  <a:srgbClr val="FFFFFF"/>
                </a:solidFill>
              </a:rPr>
              <a:t>Aanleiding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BB14443-58AE-8D75-8444-246A3DCD7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r>
              <a:rPr lang="nl-NL" sz="2000" dirty="0"/>
              <a:t>Motie-</a:t>
            </a:r>
            <a:r>
              <a:rPr lang="nl-NL" sz="2000"/>
              <a:t>Chakor</a:t>
            </a:r>
            <a:endParaRPr lang="nl-NL" sz="2000" dirty="0"/>
          </a:p>
          <a:p>
            <a:r>
              <a:rPr lang="nl-NL" sz="2000" dirty="0"/>
              <a:t>Doel: gezamenlijke probleemanalyse en beleidsopties voor taken, verantwoordelijkheden en financiering van decentrale overheden</a:t>
            </a:r>
          </a:p>
          <a:p>
            <a:r>
              <a:rPr lang="nl-NL" sz="2000" dirty="0"/>
              <a:t>Centrale vraag: hoe kunnen bestuurslagen beter samenwerken voor snellere, effectievere en breed gedragen oplossingen?</a:t>
            </a:r>
          </a:p>
          <a:p>
            <a:endParaRPr lang="nl-NL" sz="2000" dirty="0"/>
          </a:p>
          <a:p>
            <a:pPr marL="457200" lvl="1" indent="0">
              <a:buNone/>
            </a:pPr>
            <a:endParaRPr lang="nl-NL" sz="2000"/>
          </a:p>
          <a:p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1388964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6D88D0-CBFC-1C78-367C-C54F91441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4A80595-0062-9FA1-6011-8D7B7D0833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47A1622-9FEA-B5B3-CD6D-96721B3C3A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3D42A3F-0215-1A3E-75F9-3FCD8BA7A8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A7B59E-5C4E-C6C8-9E3A-25D572DC1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9488280-1D01-ADC3-7F62-8F2416496C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3E82A79-AC48-4ACC-EF06-462B5B537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nl-NL" sz="4000" dirty="0">
                <a:solidFill>
                  <a:srgbClr val="FFFFFF"/>
                </a:solidFill>
              </a:rPr>
              <a:t>Waarom urgent? Twee ontwikkelingen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4381E916-D149-2665-27E3-E6E09C1DB3A0}"/>
              </a:ext>
            </a:extLst>
          </p:cNvPr>
          <p:cNvSpPr txBox="1"/>
          <p:nvPr/>
        </p:nvSpPr>
        <p:spPr>
          <a:xfrm>
            <a:off x="5983748" y="2057402"/>
            <a:ext cx="472440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2. Grote maatschappelijke opgaven die de komende jaren om resultaten vragen</a:t>
            </a:r>
          </a:p>
          <a:p>
            <a:endParaRPr lang="nl-NL" b="1" dirty="0"/>
          </a:p>
          <a:p>
            <a:endParaRPr lang="nl-NL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Druk op interbestuurlijke verhoudingen bemoeilijkt oplossingen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Uitstel maakt het inhalen van achterstanden steeds moeilijker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Kosten lopen op, vooral op lange termijn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Opgaven vragen een lange adem, over meerdere kabinetsperiodes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CC23CC21-6442-0954-F5F0-2DF830C1A76D}"/>
              </a:ext>
            </a:extLst>
          </p:cNvPr>
          <p:cNvSpPr txBox="1"/>
          <p:nvPr/>
        </p:nvSpPr>
        <p:spPr>
          <a:xfrm>
            <a:off x="813085" y="2057401"/>
            <a:ext cx="435757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1. Verslechtering van de interbestuurlijke verhoudingen in de afgelopen jaren</a:t>
            </a:r>
          </a:p>
          <a:p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Samenwerking tussen overheden verslechterd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Afspraken en regels onvoldoende nagekomen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Onvoldoende aandacht voor uitvoerbaarheid van rijksbeleid voor medeoverheden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Te sterke focus op financiële discussie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Te weinig aandacht voor cultuur, gedrag en onderling vertrouwen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90418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567308-2A10-46AA-01A1-54001C9D6E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778E8C1-F5CD-567A-4661-94CB18F6A9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853EF7-F4B6-F066-6C78-10013A0660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61CFA68-8BB5-862B-9826-7297A71BB8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5AFAF2-6EAA-F35F-5F0B-329E659DB0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9EED01A-8B74-48E5-F80C-45B02254F7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4EC5368-5DC4-53BB-40C6-7CDBB555D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nl-NL" sz="4000" dirty="0">
                <a:solidFill>
                  <a:srgbClr val="FFFFFF"/>
                </a:solidFill>
              </a:rPr>
              <a:t>Studiegroep Interbestuurlijke Verhoudingen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92E217A-5CF4-8F2E-4EB3-566EAD64E043}"/>
              </a:ext>
            </a:extLst>
          </p:cNvPr>
          <p:cNvSpPr txBox="1"/>
          <p:nvPr/>
        </p:nvSpPr>
        <p:spPr>
          <a:xfrm>
            <a:off x="459350" y="2008369"/>
            <a:ext cx="7378364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/>
              <a:t>Samenstelling studiegroep:</a:t>
            </a:r>
          </a:p>
          <a:p>
            <a:endParaRPr lang="nl-NL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/>
              <a:t>Han Polman – Voorzitter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/>
              <a:t>Arne van Hout – DG OBDR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/>
              <a:t>Marjolein Jansen – DG RO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/>
              <a:t>Coen Hoogendoorn – DG Rijksbegroting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/>
              <a:t>Joris Groen – Raadadviseur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/>
              <a:t>Loes Mulder – SG OCW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/>
              <a:t>Leonard Geluk – Directeur VNG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/>
              <a:t>Meindert </a:t>
            </a:r>
            <a:r>
              <a:rPr lang="nl-NL" sz="2000" dirty="0" err="1"/>
              <a:t>Smallenbroek</a:t>
            </a:r>
            <a:r>
              <a:rPr lang="nl-NL" sz="2000" dirty="0"/>
              <a:t> – Directeur UvW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/>
              <a:t>Peter Teesink – Directeur IPO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/>
              <a:t>Boudewijn Steur - secretaris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23481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13E895-DDEF-3672-44D4-4FA5FD305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101B934-1BA2-69BD-6A1A-B529B1214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245B9C-31AD-DD4B-3F1B-ED5E065DE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515C98-FA47-2750-C40F-012A78EF6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B674780-091B-6B5E-CDED-445901273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6F9A989-A20D-AC3C-1A58-6B15458B2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7437767-A4CA-BEAB-4DBD-44C86DBC1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7697" y="285077"/>
            <a:ext cx="9895951" cy="1033669"/>
          </a:xfrm>
        </p:spPr>
        <p:txBody>
          <a:bodyPr>
            <a:normAutofit/>
          </a:bodyPr>
          <a:lstStyle/>
          <a:p>
            <a:r>
              <a:rPr lang="nl-NL" sz="4000" dirty="0">
                <a:solidFill>
                  <a:srgbClr val="FFFFFF"/>
                </a:solidFill>
              </a:rPr>
              <a:t>Bouwstenen 1 &amp; 2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FF01E4FB-EC85-B871-BEE9-E3D9CE958209}"/>
              </a:ext>
            </a:extLst>
          </p:cNvPr>
          <p:cNvSpPr txBox="1"/>
          <p:nvPr/>
        </p:nvSpPr>
        <p:spPr>
          <a:xfrm>
            <a:off x="6095998" y="1590741"/>
            <a:ext cx="56157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EE6D8D7E-6150-28EA-CA8E-6ED134C4984D}"/>
              </a:ext>
            </a:extLst>
          </p:cNvPr>
          <p:cNvSpPr txBox="1"/>
          <p:nvPr/>
        </p:nvSpPr>
        <p:spPr>
          <a:xfrm>
            <a:off x="280846" y="2374365"/>
            <a:ext cx="5695411" cy="36933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nl-NL" b="1" dirty="0"/>
              <a:t>Goede afspraken maken en nakomen. </a:t>
            </a: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/>
              <a:t>Start kabinetsperiode</a:t>
            </a:r>
            <a:r>
              <a:rPr lang="nl-NL" dirty="0"/>
              <a:t>: gezamenlijke maatschappelijke opgaven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/>
              <a:t>Coalitieakkoord</a:t>
            </a:r>
            <a:r>
              <a:rPr lang="nl-NL" dirty="0"/>
              <a:t>: naleving normen, Code IV, adequate bekostiging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/>
              <a:t>Uitvoerbaarheidstoets</a:t>
            </a:r>
            <a:r>
              <a:rPr lang="nl-NL" dirty="0"/>
              <a:t>: gevolgen beleid voor medeoverheden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/>
              <a:t>Co-creatie &amp; UDO</a:t>
            </a:r>
            <a:r>
              <a:rPr lang="nl-NL" dirty="0"/>
              <a:t>: gezamenlijke beleidsvorming, standaard toets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/>
              <a:t>Overhedenoverleg</a:t>
            </a:r>
            <a:r>
              <a:rPr lang="nl-NL" dirty="0"/>
              <a:t>: halfjaarlijks, reflectie en gezamenlijke inzet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6B4D3AD1-AE24-9EF7-BB66-E04BCF1985F2}"/>
              </a:ext>
            </a:extLst>
          </p:cNvPr>
          <p:cNvSpPr txBox="1"/>
          <p:nvPr/>
        </p:nvSpPr>
        <p:spPr>
          <a:xfrm rot="10800000" flipV="1">
            <a:off x="5976257" y="2356069"/>
            <a:ext cx="569541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2. Gebiedsgericht werken vanuit regionale opgaven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/>
              <a:t>Regionale kansenagenda’s</a:t>
            </a:r>
            <a:r>
              <a:rPr lang="nl-NL" dirty="0"/>
              <a:t>: meerjarige programma’s, brede samenwerking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/>
              <a:t>Continuïteit</a:t>
            </a:r>
            <a:r>
              <a:rPr lang="nl-NL" dirty="0"/>
              <a:t>: succesvolle bestaande programma’s verbinden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/>
              <a:t>Instrumenten benutten</a:t>
            </a:r>
            <a:r>
              <a:rPr lang="nl-NL" dirty="0"/>
              <a:t>: NOVEX, NPLV, NPVR, bundeling middelen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/>
              <a:t>Beleidslogica herzien</a:t>
            </a:r>
            <a:r>
              <a:rPr lang="nl-NL" dirty="0"/>
              <a:t>: aanpassen beleid, ruimte voor uitzonderingen</a:t>
            </a:r>
          </a:p>
        </p:txBody>
      </p:sp>
    </p:spTree>
    <p:extLst>
      <p:ext uri="{BB962C8B-B14F-4D97-AF65-F5344CB8AC3E}">
        <p14:creationId xmlns:p14="http://schemas.microsoft.com/office/powerpoint/2010/main" val="467670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F862C6-AFE6-9F69-146B-FC88A3844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1613BF8-0769-D5EC-1250-C5B89EE388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31EAF67-BAF4-4FF3-6416-0EB801249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80A31F-404C-37C9-E589-589F10BE75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6DBC416-D420-04C4-594B-E5BBCC08F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689144B-932F-BA96-82B9-3F062DD1A5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098966C-C332-056D-2A91-EDD02D998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7697" y="285077"/>
            <a:ext cx="9895951" cy="1033669"/>
          </a:xfrm>
        </p:spPr>
        <p:txBody>
          <a:bodyPr>
            <a:normAutofit/>
          </a:bodyPr>
          <a:lstStyle/>
          <a:p>
            <a:r>
              <a:rPr lang="nl-NL" sz="4000" dirty="0">
                <a:solidFill>
                  <a:srgbClr val="FFFFFF"/>
                </a:solidFill>
              </a:rPr>
              <a:t>Bouwstenen 3 &amp; 4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146D1CA-4423-409B-B31E-3E24117F1CAE}"/>
              </a:ext>
            </a:extLst>
          </p:cNvPr>
          <p:cNvSpPr txBox="1"/>
          <p:nvPr/>
        </p:nvSpPr>
        <p:spPr>
          <a:xfrm>
            <a:off x="400591" y="2437299"/>
            <a:ext cx="5695411" cy="31393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b="1" dirty="0"/>
              <a:t>3. Investeren in cultuur, houding en werkwijze</a:t>
            </a:r>
          </a:p>
          <a:p>
            <a:pPr marL="342900" indent="-342900">
              <a:buAutoNum type="arabicPeriod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/>
              <a:t>Vertrouwen &amp; transparantie</a:t>
            </a:r>
            <a:r>
              <a:rPr lang="nl-NL" dirty="0"/>
              <a:t>: elkaar kennen, dilemma’s delen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/>
              <a:t>Relatieopbouw</a:t>
            </a:r>
            <a:r>
              <a:rPr lang="nl-NL" dirty="0"/>
              <a:t>: gezamenlijke inwerktrajecten en ontmoetingen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/>
              <a:t>Interbestuurlijke teams</a:t>
            </a:r>
            <a:r>
              <a:rPr lang="nl-NL" dirty="0"/>
              <a:t>: samenwerken aan gezamenlijke opgaven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/>
              <a:t>Opschaling &amp; standaardisering</a:t>
            </a:r>
            <a:r>
              <a:rPr lang="nl-NL" dirty="0"/>
              <a:t>: afspraken in koepels en Rijk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38C031BC-8B72-6BB4-363E-C23E99056DB6}"/>
              </a:ext>
            </a:extLst>
          </p:cNvPr>
          <p:cNvSpPr txBox="1"/>
          <p:nvPr/>
        </p:nvSpPr>
        <p:spPr>
          <a:xfrm rot="10800000" flipV="1">
            <a:off x="6095998" y="2430608"/>
            <a:ext cx="56954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4. Bestuurlijk-financiële spelregels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/>
              <a:t>Normering fondsen</a:t>
            </a:r>
            <a:r>
              <a:rPr lang="nl-NL" dirty="0"/>
              <a:t>: handhaven en periodiek evalueren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/>
              <a:t>Adequate bekostiging</a:t>
            </a:r>
            <a:r>
              <a:rPr lang="nl-NL" dirty="0"/>
              <a:t>: borging bij nieuwe en gewijzigde taken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/>
              <a:t>Structurele financiering</a:t>
            </a:r>
            <a:r>
              <a:rPr lang="nl-NL" dirty="0"/>
              <a:t>: minder specifieke uitkeringen, middelen bundelen</a:t>
            </a:r>
          </a:p>
        </p:txBody>
      </p:sp>
    </p:spTree>
    <p:extLst>
      <p:ext uri="{BB962C8B-B14F-4D97-AF65-F5344CB8AC3E}">
        <p14:creationId xmlns:p14="http://schemas.microsoft.com/office/powerpoint/2010/main" val="975676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CF7F03-F611-78BE-5410-2EA6C9A5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552FA7A-1A7A-62BE-1687-4A5D43726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AA1BF39-86B9-F1BD-A5AE-77638AAD2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98F6FEF-F3A5-B678-64C5-F911824CA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22ECF29-0984-659F-D4F2-B8691C816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3B90F07-B764-9C9A-521E-C4ED9AD46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D2145ED-C540-8C93-3234-1731E6673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7697" y="285077"/>
            <a:ext cx="9895951" cy="1033669"/>
          </a:xfrm>
        </p:spPr>
        <p:txBody>
          <a:bodyPr>
            <a:normAutofit/>
          </a:bodyPr>
          <a:lstStyle/>
          <a:p>
            <a:r>
              <a:rPr lang="nl-NL" sz="4000" dirty="0">
                <a:solidFill>
                  <a:srgbClr val="FFFFFF"/>
                </a:solidFill>
              </a:rPr>
              <a:t>Bouwsteen 5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65BC0F7-0D80-9B48-5713-FE0F6B705E79}"/>
              </a:ext>
            </a:extLst>
          </p:cNvPr>
          <p:cNvSpPr txBox="1"/>
          <p:nvPr/>
        </p:nvSpPr>
        <p:spPr>
          <a:xfrm>
            <a:off x="459350" y="2544552"/>
            <a:ext cx="5695411" cy="25853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b="1" dirty="0"/>
              <a:t>5. Voorkomen is beter dan genezen</a:t>
            </a:r>
          </a:p>
          <a:p>
            <a:endParaRPr lang="nl-NL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/>
              <a:t>Conflictbeslechting</a:t>
            </a:r>
            <a:r>
              <a:rPr lang="nl-NL" dirty="0"/>
              <a:t>: vast proces binnen overhedenoverleg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/>
              <a:t>Vroegtijdige signalering</a:t>
            </a:r>
            <a:r>
              <a:rPr lang="nl-NL" dirty="0"/>
              <a:t>: stapsgewijze aanpak onder regie BZK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/>
              <a:t>Gezamenlijke oplossing</a:t>
            </a:r>
            <a:r>
              <a:rPr lang="nl-NL" dirty="0"/>
              <a:t>: voorkomen van breuk in verhoudingen</a:t>
            </a:r>
            <a:endParaRPr lang="nl-NL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5929648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374</Words>
  <Application>Microsoft Office PowerPoint</Application>
  <PresentationFormat>Breedbeeld</PresentationFormat>
  <Paragraphs>74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Kantoorthema</vt:lpstr>
      <vt:lpstr>PowerPoint-presentatie</vt:lpstr>
      <vt:lpstr>Aanleiding</vt:lpstr>
      <vt:lpstr>Waarom urgent? Twee ontwikkelingen</vt:lpstr>
      <vt:lpstr>Studiegroep Interbestuurlijke Verhoudingen</vt:lpstr>
      <vt:lpstr>Bouwstenen 1 &amp; 2</vt:lpstr>
      <vt:lpstr>Bouwstenen 3 &amp; 4</vt:lpstr>
      <vt:lpstr>Bouwsteen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Rutten, Berend</dc:creator>
  <cp:lastModifiedBy>Wauben, Jolanda</cp:lastModifiedBy>
  <cp:revision>5</cp:revision>
  <dcterms:created xsi:type="dcterms:W3CDTF">2025-12-17T15:30:09Z</dcterms:created>
  <dcterms:modified xsi:type="dcterms:W3CDTF">2026-06-09T13:40:34Z</dcterms:modified>
</cp:coreProperties>
</file>